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9"/>
  </p:notesMasterIdLst>
  <p:sldIdLst>
    <p:sldId id="3384" r:id="rId3"/>
    <p:sldId id="5472" r:id="rId4"/>
    <p:sldId id="5589" r:id="rId5"/>
    <p:sldId id="5488" r:id="rId6"/>
    <p:sldId id="5624" r:id="rId7"/>
    <p:sldId id="5601" r:id="rId8"/>
    <p:sldId id="5522" r:id="rId9"/>
    <p:sldId id="5574" r:id="rId10"/>
    <p:sldId id="5576" r:id="rId11"/>
    <p:sldId id="5530" r:id="rId12"/>
    <p:sldId id="5531" r:id="rId13"/>
    <p:sldId id="5581" r:id="rId14"/>
    <p:sldId id="5605" r:id="rId15"/>
    <p:sldId id="5473" r:id="rId16"/>
    <p:sldId id="5482" r:id="rId17"/>
    <p:sldId id="5435" r:id="rId18"/>
    <p:sldId id="5608" r:id="rId19"/>
    <p:sldId id="5620" r:id="rId20"/>
    <p:sldId id="5618" r:id="rId21"/>
    <p:sldId id="5622" r:id="rId22"/>
    <p:sldId id="5623" r:id="rId23"/>
    <p:sldId id="5621" r:id="rId24"/>
    <p:sldId id="5474" r:id="rId25"/>
    <p:sldId id="5619" r:id="rId26"/>
    <p:sldId id="3397" r:id="rId27"/>
    <p:sldId id="5585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9518" autoAdjust="0"/>
  </p:normalViewPr>
  <p:slideViewPr>
    <p:cSldViewPr snapToGrid="0">
      <p:cViewPr varScale="1">
        <p:scale>
          <a:sx n="86" d="100"/>
          <a:sy n="86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2956F-DA6E-45F9-8B27-DC9A62E2DD4E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DC7F5-70F4-44E1-9AB9-502B1B594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7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S&amp;P 500 has done 16.13% during t his same timeframe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DC7F5-70F4-44E1-9AB9-502B1B594C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DC7F5-70F4-44E1-9AB9-502B1B594C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1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DC7F5-70F4-44E1-9AB9-502B1B594C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2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28761"/>
            <a:ext cx="9144000" cy="2387600"/>
          </a:xfrm>
          <a:noFill/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6556"/>
            <a:ext cx="9144000" cy="89267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FDB81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217ABF-5FF4-4E2C-A547-8EC7E253ACAF}"/>
              </a:ext>
            </a:extLst>
          </p:cNvPr>
          <p:cNvSpPr txBox="1">
            <a:spLocks/>
          </p:cNvSpPr>
          <p:nvPr/>
        </p:nvSpPr>
        <p:spPr>
          <a:xfrm>
            <a:off x="3863266" y="6212648"/>
            <a:ext cx="4465468" cy="31681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/>
              <a:t>An Advisor Development Organization (ADO)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43EB32-BA5C-4430-A960-B0D5B1EF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065" y="5625862"/>
            <a:ext cx="1721869" cy="4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528761"/>
            <a:ext cx="9144000" cy="2387600"/>
          </a:xfrm>
          <a:noFill/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1"/>
                </a:solidFill>
                <a:latin typeface="Univers Condensed" panose="020B050602020205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6556"/>
            <a:ext cx="9144000" cy="89267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FDB81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217ABF-5FF4-4E2C-A547-8EC7E253ACAF}"/>
              </a:ext>
            </a:extLst>
          </p:cNvPr>
          <p:cNvSpPr txBox="1">
            <a:spLocks/>
          </p:cNvSpPr>
          <p:nvPr/>
        </p:nvSpPr>
        <p:spPr>
          <a:xfrm>
            <a:off x="3863266" y="6212648"/>
            <a:ext cx="4465468" cy="31681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dirty="0"/>
              <a:t>An Advisor Development Organization (ADO)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43EB32-BA5C-4430-A960-B0D5B1EF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065" y="5625862"/>
            <a:ext cx="1721869" cy="4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"/>
            <a:ext cx="10058400" cy="9144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 Condensed" panose="020B05060202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charset="0"/>
              <a:buChar char="•"/>
              <a:defRPr>
                <a:latin typeface="Univers Condensed" panose="020B0506020202050204" pitchFamily="34" charset="0"/>
              </a:defRPr>
            </a:lvl1pPr>
            <a:lvl2pPr>
              <a:defRPr>
                <a:latin typeface="Univers Condensed" panose="020B0506020202050204" pitchFamily="34" charset="0"/>
              </a:defRPr>
            </a:lvl2pPr>
            <a:lvl3pPr>
              <a:defRPr>
                <a:latin typeface="Univers Condensed" panose="020B0506020202050204" pitchFamily="34" charset="0"/>
              </a:defRPr>
            </a:lvl3pPr>
            <a:lvl4pPr>
              <a:defRPr>
                <a:latin typeface="Univers Condensed" panose="020B0506020202050204" pitchFamily="34" charset="0"/>
              </a:defRPr>
            </a:lvl4pPr>
            <a:lvl5pPr>
              <a:defRPr>
                <a:latin typeface="Univers Condensed" panose="020B0506020202050204" pitchFamily="34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89" y="1376855"/>
            <a:ext cx="10515600" cy="2283546"/>
          </a:xfrm>
        </p:spPr>
        <p:txBody>
          <a:bodyPr anchor="b">
            <a:noAutofit/>
          </a:bodyPr>
          <a:lstStyle>
            <a:lvl1pPr>
              <a:defRPr sz="6000">
                <a:solidFill>
                  <a:srgbClr val="4455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9489" y="3660401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798A9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554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"/>
            <a:ext cx="10058400" cy="9144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80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5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74227"/>
            <a:ext cx="3932237" cy="9144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4227"/>
            <a:ext cx="6172200" cy="4718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886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88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FFE393-51CA-42F1-AD18-520CC135EC77}"/>
              </a:ext>
            </a:extLst>
          </p:cNvPr>
          <p:cNvSpPr txBox="1">
            <a:spLocks/>
          </p:cNvSpPr>
          <p:nvPr/>
        </p:nvSpPr>
        <p:spPr>
          <a:xfrm>
            <a:off x="7201689" y="6212648"/>
            <a:ext cx="4465468" cy="31681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dirty="0">
                <a:solidFill>
                  <a:schemeClr val="tx1"/>
                </a:solidFill>
              </a:rPr>
              <a:t>An Advisor Development Organization (ADO)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CBC57-B0D1-4ECD-81BF-92CA0193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854" y="5612525"/>
            <a:ext cx="1895333" cy="4902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4ECEAE-7555-429A-A316-1CC26FA7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89" y="1376855"/>
            <a:ext cx="10515600" cy="2283546"/>
          </a:xfrm>
        </p:spPr>
        <p:txBody>
          <a:bodyPr anchor="b">
            <a:noAutofit/>
          </a:bodyPr>
          <a:lstStyle>
            <a:lvl1pPr>
              <a:defRPr sz="6000">
                <a:solidFill>
                  <a:srgbClr val="4455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865CA3-351E-4528-8AE7-662F109698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9489" y="3660401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798A9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00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"/>
            <a:ext cx="10058400" cy="9144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761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74228"/>
            <a:ext cx="3932237" cy="9144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74228"/>
            <a:ext cx="6172200" cy="4718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886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79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13703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"/>
            <a:ext cx="10058400" cy="914400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Font typeface="Arial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283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13"/>
          </p:nvPr>
        </p:nvSpPr>
        <p:spPr>
          <a:xfrm>
            <a:off x="1809750" y="348755"/>
            <a:ext cx="7858125" cy="294183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321469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600" cap="all" spc="8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98564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3097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2193727" y="312539"/>
            <a:ext cx="7804547" cy="151804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defRPr sz="56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830586"/>
            <a:ext cx="7804547" cy="4420196"/>
          </a:xfrm>
          <a:prstGeom prst="rect">
            <a:avLst/>
          </a:prstGeom>
        </p:spPr>
        <p:txBody>
          <a:bodyPr anchor="ctr"/>
          <a:lstStyle>
            <a:lvl1pPr marL="308681" indent="-308681">
              <a:spcBef>
                <a:spcPts val="2950"/>
              </a:spcBef>
              <a:buClrTx/>
              <a:buSzPct val="75000"/>
              <a:buFontTx/>
              <a:buChar char="•"/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530931" indent="-308681">
              <a:spcBef>
                <a:spcPts val="2950"/>
              </a:spcBef>
              <a:buClrTx/>
              <a:buSzPct val="75000"/>
              <a:buFontTx/>
              <a:buChar char="•"/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753181" indent="-308681">
              <a:spcBef>
                <a:spcPts val="2950"/>
              </a:spcBef>
              <a:buClrTx/>
              <a:buSzPct val="75000"/>
              <a:buFontTx/>
              <a:buChar char="•"/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975431" indent="-308681">
              <a:spcBef>
                <a:spcPts val="2950"/>
              </a:spcBef>
              <a:buClrTx/>
              <a:buSzPct val="75000"/>
              <a:buFontTx/>
              <a:buChar char="•"/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197681" indent="-308681">
              <a:spcBef>
                <a:spcPts val="2950"/>
              </a:spcBef>
              <a:buClrTx/>
              <a:buSzPct val="75000"/>
              <a:buFontTx/>
              <a:buChar char="•"/>
              <a:defRPr sz="25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67907" y="6505277"/>
            <a:ext cx="247257" cy="25558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3182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89" y="1376855"/>
            <a:ext cx="10515600" cy="2283546"/>
          </a:xfrm>
        </p:spPr>
        <p:txBody>
          <a:bodyPr anchor="b">
            <a:noAutofit/>
          </a:bodyPr>
          <a:lstStyle>
            <a:lvl1pPr>
              <a:defRPr sz="6000">
                <a:solidFill>
                  <a:srgbClr val="4455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9489" y="3660401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798A9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10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"/>
            <a:ext cx="10058400" cy="9144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83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79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74227"/>
            <a:ext cx="3932237" cy="9144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4227"/>
            <a:ext cx="6172200" cy="4718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886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15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FFE393-51CA-42F1-AD18-520CC135EC77}"/>
              </a:ext>
            </a:extLst>
          </p:cNvPr>
          <p:cNvSpPr txBox="1">
            <a:spLocks/>
          </p:cNvSpPr>
          <p:nvPr/>
        </p:nvSpPr>
        <p:spPr>
          <a:xfrm>
            <a:off x="7201689" y="6212648"/>
            <a:ext cx="4465468" cy="31681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000" dirty="0">
                <a:solidFill>
                  <a:schemeClr val="tx1"/>
                </a:solidFill>
              </a:rPr>
              <a:t>An Advisor Development Organization (ADO)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CBC57-B0D1-4ECD-81BF-92CA0193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854" y="5612525"/>
            <a:ext cx="1895333" cy="4902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4ECEAE-7555-429A-A316-1CC26FA7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89" y="1376855"/>
            <a:ext cx="10515600" cy="2283546"/>
          </a:xfrm>
        </p:spPr>
        <p:txBody>
          <a:bodyPr anchor="b">
            <a:noAutofit/>
          </a:bodyPr>
          <a:lstStyle>
            <a:lvl1pPr>
              <a:defRPr sz="6000">
                <a:solidFill>
                  <a:srgbClr val="4455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1865CA3-351E-4528-8AE7-662F109698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9489" y="3660401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798A9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457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"/>
            <a:ext cx="10058400" cy="9144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47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74228"/>
            <a:ext cx="3932237" cy="9144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74228"/>
            <a:ext cx="6172200" cy="4718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8862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1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8288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416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8288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5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nivers Condensed" panose="020B05060202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Univers Condensed" panose="020B050602020205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cording/3115556768172445186" TargetMode="External"/><Relationship Id="rId2" Type="http://schemas.openxmlformats.org/officeDocument/2006/relationships/hyperlink" Target="https://topadvisormarketing.com/insurmark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vidyard.com/watch/AdiBtNzUW5eg63WGw8bhHw" TargetMode="External"/><Relationship Id="rId2" Type="http://schemas.openxmlformats.org/officeDocument/2006/relationships/hyperlink" Target="https://www.bigmarker.com/summit-group/Virtual-Advisor-956de211dc85b93096d2b9e4?bmid=47120f505d93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va.softwaresolutions-llc.com/register" TargetMode="External"/><Relationship Id="rId5" Type="http://schemas.openxmlformats.org/officeDocument/2006/relationships/hyperlink" Target="https://share.vidyard.com/watch/hPVHVjwMHPVFFcU9hyDXSV" TargetMode="External"/><Relationship Id="rId4" Type="http://schemas.openxmlformats.org/officeDocument/2006/relationships/hyperlink" Target="https://share.vidyard.com/watch/dnqdBN9XHEhGgrCjdc3hk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insurmarksalessuccessacademy.com/monthly_training/july-30th-monthly-training-live-qa/" TargetMode="External"/><Relationship Id="rId2" Type="http://schemas.openxmlformats.org/officeDocument/2006/relationships/hyperlink" Target="https://members.insurmarksalessuccessacademy.com/monthly-training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insurmarksalessuccessacademy.com/podcasts" TargetMode="External"/><Relationship Id="rId4" Type="http://schemas.openxmlformats.org/officeDocument/2006/relationships/hyperlink" Target="https://members.insurmarksalessuccessacademy.com/lessons/chads-virtual-appointment-proces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visormentorship.com/logi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meeting/register/tZ0vcO-rqTkqHtQLrbA5SvxICNF1ah04SHNs?_x_zm_rtaid=bA6wkpMoTaaADsmNKiGoiQ.1622555912049.7d41374a77a9c3c769c788d4f6373546&amp;_x_zm_rhtaid=190" TargetMode="External"/><Relationship Id="rId7" Type="http://schemas.openxmlformats.org/officeDocument/2006/relationships/hyperlink" Target="https://web.cvent.com/event/b87e2da6-dce2-4a86-bfa0-d41156df4656/summa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insurmark.net/familyreunion" TargetMode="External"/><Relationship Id="rId5" Type="http://schemas.openxmlformats.org/officeDocument/2006/relationships/hyperlink" Target="https://events.r20.constantcontact.com/register/eventReg?oeidk=a07ei9mtz9u810a1204&amp;amp;oseq=&amp;amp;c=&amp;amp;ch" TargetMode="External"/><Relationship Id="rId4" Type="http://schemas.openxmlformats.org/officeDocument/2006/relationships/hyperlink" Target="https://events.r20.constantcontact.com/register/eventReg?oeidk=a07ei6oolm4b9fff916&amp;amp;oseq=&amp;amp;c=&amp;amp;ch=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urmark.net/familyreunion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o.oncehub.com/jeremyhouser" TargetMode="External"/><Relationship Id="rId2" Type="http://schemas.openxmlformats.org/officeDocument/2006/relationships/hyperlink" Target="http://www.advisormentorship.com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ax-freeretirement.com/insiders-package.php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dvisorwebsites.com/insurmark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vidyard.com/zBH49vqzLBXEBorvrHxgGr" TargetMode="External"/><Relationship Id="rId2" Type="http://schemas.openxmlformats.org/officeDocument/2006/relationships/hyperlink" Target="https://insurmark.force.com/portal/s/roth-ira-conversion-biz-build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.insurmark.net/WBN-2021-02-20-Minute-Spotlight---Roth-Analyzer-LP-Confirmation-Page-Websit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6E8DA-5AC8-42DF-9EE7-B155D9F6E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2C035-D3C7-46F6-853E-4F68E056C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2021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73F5F39-68E4-444A-8F5A-08CD3062C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70" y="843348"/>
            <a:ext cx="4705659" cy="36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4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A92F-A6B1-4BF8-A2C5-AFB7EC74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Podcasting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0A8BA-B5BE-4E92-81E7-D0010FD1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https://topadvisormarketing.com/insurmark/</a:t>
            </a:r>
            <a:endParaRPr lang="en-US" dirty="0"/>
          </a:p>
          <a:p>
            <a:r>
              <a:rPr lang="en-US" dirty="0"/>
              <a:t>20 minute spotlight – Podcasting &amp; </a:t>
            </a:r>
            <a:r>
              <a:rPr lang="en-US"/>
              <a:t>Social Media replay here </a:t>
            </a:r>
            <a:r>
              <a:rPr lang="en-US">
                <a:hlinkClick r:id="rId3"/>
              </a:rPr>
              <a:t>https</a:t>
            </a:r>
            <a:r>
              <a:rPr lang="en-US" dirty="0">
                <a:hlinkClick r:id="rId3"/>
              </a:rPr>
              <a:t>://attendee.gotowebinar.com/recording/3115556768172445186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79DF7-3375-4E20-A3D8-629C94AA3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96" y="3528770"/>
            <a:ext cx="8121059" cy="30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6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36DCE-B301-4438-B877-F8215CAA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85" y="1275122"/>
            <a:ext cx="3408759" cy="329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44326E-242B-40E6-947C-27574BE11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212" y="4318447"/>
            <a:ext cx="2855380" cy="2479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2F54A8-FB49-4495-8DFB-ACC0D29A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2880"/>
            <a:ext cx="100584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Micro-Influence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19D97-B639-456F-B7DD-64A53777A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327" y="2012048"/>
            <a:ext cx="3639696" cy="3406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33" y="4748725"/>
            <a:ext cx="3865946" cy="2048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458E5-1B74-43EE-85D9-FFBFACDA2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090" y="1275122"/>
            <a:ext cx="3565692" cy="278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3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01E4-0BA2-4803-8790-ED2EEB14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Advisor (Webinar Partner)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4DA7E-F60A-4CA3-88F7-B3BA502A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- $1,750/month + Ad spend per webinar ($1000-$1500/webinar)</a:t>
            </a:r>
          </a:p>
          <a:p>
            <a:r>
              <a:rPr lang="en-US" dirty="0"/>
              <a:t>Average cost per registrant for my advisors $29/registrant</a:t>
            </a:r>
          </a:p>
          <a:p>
            <a:r>
              <a:rPr lang="en-US" dirty="0"/>
              <a:t>42% National Average of registrants attend</a:t>
            </a:r>
          </a:p>
          <a:p>
            <a:r>
              <a:rPr lang="en-US" dirty="0"/>
              <a:t>20-40% appointments from webinar book (depends on advisor)</a:t>
            </a:r>
          </a:p>
          <a:p>
            <a:endParaRPr lang="en-US" dirty="0"/>
          </a:p>
          <a:p>
            <a:r>
              <a:rPr lang="en-US" dirty="0"/>
              <a:t>Goal</a:t>
            </a:r>
          </a:p>
          <a:p>
            <a:pPr lvl="1"/>
            <a:r>
              <a:rPr lang="en-US" dirty="0"/>
              <a:t>10 appointments per webinar</a:t>
            </a:r>
          </a:p>
          <a:p>
            <a:pPr lvl="1"/>
            <a:r>
              <a:rPr lang="en-US" dirty="0"/>
              <a:t>Cost per appointment $100-150</a:t>
            </a:r>
          </a:p>
          <a:p>
            <a:pPr lvl="1"/>
            <a:r>
              <a:rPr lang="en-US" dirty="0"/>
              <a:t>Convert 3 clients per webinar</a:t>
            </a:r>
          </a:p>
        </p:txBody>
      </p:sp>
    </p:spTree>
    <p:extLst>
      <p:ext uri="{BB962C8B-B14F-4D97-AF65-F5344CB8AC3E}">
        <p14:creationId xmlns:p14="http://schemas.microsoft.com/office/powerpoint/2010/main" val="117474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B1CF-2268-4EF8-AF8B-97C6455D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Advisor (One on One coaching call)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62CB8-5068-450D-92FA-30DB3168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927"/>
            <a:ext cx="10515600" cy="4560036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JH team of advisors interested in or currently doing Virtual Advisor</a:t>
            </a:r>
          </a:p>
          <a:p>
            <a:r>
              <a:rPr lang="en-US" dirty="0">
                <a:hlinkClick r:id="rId2"/>
              </a:rPr>
              <a:t>1 hour recording on how virtual advisor works</a:t>
            </a:r>
            <a:endParaRPr lang="en-US" dirty="0"/>
          </a:p>
          <a:p>
            <a:r>
              <a:rPr lang="en-US" dirty="0"/>
              <a:t>New advisors wanting to attend Friday’s call to do Q/A, request the link from 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members:</a:t>
            </a:r>
          </a:p>
          <a:p>
            <a:r>
              <a:rPr lang="en-US" dirty="0"/>
              <a:t>First Appointment, Key Terms, Q/A with Al</a:t>
            </a:r>
          </a:p>
          <a:p>
            <a:pPr lvl="1"/>
            <a:r>
              <a:rPr lang="en-US" dirty="0">
                <a:hlinkClick r:id="rId3"/>
              </a:rPr>
              <a:t>Recording with Al (35 min.)</a:t>
            </a:r>
            <a:endParaRPr lang="en-US" dirty="0"/>
          </a:p>
          <a:p>
            <a:r>
              <a:rPr lang="en-US" dirty="0"/>
              <a:t>InsurMark Retirement Calculator through Virtual Advisor</a:t>
            </a:r>
          </a:p>
          <a:p>
            <a:pPr lvl="1"/>
            <a:r>
              <a:rPr lang="en-US" dirty="0">
                <a:hlinkClick r:id="rId4"/>
              </a:rPr>
              <a:t>Calculator Advisors can use at point of sale (53 min.)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How to use Calculator at point of sale (33 min.)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Click this link to purchase calculator for $40/month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0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E10E-E852-4F97-B9B4-BBC522C74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IMSSA Monthly webinars / Podcasts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AD88-63D1-4ABA-8A7E-A3BFC6F42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 Monthly webinars: </a:t>
            </a:r>
          </a:p>
          <a:p>
            <a:pPr lvl="1"/>
            <a:r>
              <a:rPr lang="en-US" sz="1800" dirty="0">
                <a:hlinkClick r:id="rId2"/>
              </a:rPr>
              <a:t>https://members.insurmarksalessuccessacademy.com/monthly-training/</a:t>
            </a:r>
            <a:endParaRPr lang="en-US" sz="1800" dirty="0"/>
          </a:p>
          <a:p>
            <a:pPr lvl="1"/>
            <a:r>
              <a:rPr lang="en-US" sz="1800" dirty="0">
                <a:hlinkClick r:id="rId3"/>
              </a:rPr>
              <a:t>July Monthly call Replay</a:t>
            </a:r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dirty="0"/>
              <a:t>Chad’s Point Of Sale ZOOM presentation for clients:</a:t>
            </a:r>
          </a:p>
          <a:p>
            <a:pPr lvl="1"/>
            <a:r>
              <a:rPr lang="en-US" sz="1800" dirty="0">
                <a:hlinkClick r:id="rId4"/>
              </a:rPr>
              <a:t>https://members.insurmarksalessuccessacademy.com/lessons/chads-virtual-appointment-process/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Podcasts:</a:t>
            </a:r>
          </a:p>
          <a:p>
            <a:pPr lvl="1"/>
            <a:r>
              <a:rPr lang="en-US" dirty="0"/>
              <a:t> </a:t>
            </a:r>
            <a:r>
              <a:rPr lang="en-US" sz="1800" dirty="0">
                <a:hlinkClick r:id="rId5"/>
              </a:rPr>
              <a:t>https://www.insurmarksalessuccessacademy.com/podcast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7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65CD-6F79-423B-836E-74CFBD1D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AMP July Vol Control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BC35F-AA3F-4B86-8AB5-17AA87FC8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359" y="1193258"/>
            <a:ext cx="4314128" cy="54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8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9EC53-6C30-4CC1-852B-4F31FFFA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Products / Indexes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37" y="2479221"/>
            <a:ext cx="10508273" cy="23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4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C1B4-D7BF-405C-AEB3-F2919B15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Index Standard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7239A-6652-4A55-8D72-3EE400290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830" y="1299026"/>
            <a:ext cx="4962891" cy="54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04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performers over last 3 years 6/2018 - 6/2021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0" y="1262918"/>
            <a:ext cx="9137811" cy="54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81E7-9CE6-4B77-B4BD-6A1FA10B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Nasdaq Fast Convergence Index - </a:t>
            </a:r>
            <a:r>
              <a:rPr lang="en-US" dirty="0" err="1"/>
              <a:t>Athene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65" y="1441938"/>
            <a:ext cx="3867949" cy="4976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20" y="1551181"/>
            <a:ext cx="3666206" cy="4936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933" y="1482235"/>
            <a:ext cx="3747344" cy="50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9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317E-E361-4DE0-9FEC-427B3096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Mentorship Program website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8FD15-242C-45F7-BF09-9ADDD9254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>
                <a:hlinkClick r:id="rId2"/>
              </a:rPr>
              <a:t>www.advisormentorship.com/login</a:t>
            </a:r>
            <a:endParaRPr lang="en-US" dirty="0"/>
          </a:p>
          <a:p>
            <a:r>
              <a:rPr lang="en-US" dirty="0"/>
              <a:t>Recording of this months AMP call / Power Point Presentations </a:t>
            </a:r>
          </a:p>
          <a:p>
            <a:r>
              <a:rPr lang="en-US" dirty="0"/>
              <a:t>Recent updates on AMP site below</a:t>
            </a:r>
          </a:p>
          <a:p>
            <a:r>
              <a:rPr lang="en-US" dirty="0"/>
              <a:t>Mastermind Call Archive</a:t>
            </a:r>
          </a:p>
          <a:p>
            <a:pPr lvl="1"/>
            <a:r>
              <a:rPr lang="en-US" dirty="0"/>
              <a:t>Top Advisor Staffing/Hiring employees</a:t>
            </a:r>
          </a:p>
          <a:p>
            <a:pPr lvl="1"/>
            <a:r>
              <a:rPr lang="en-US" dirty="0"/>
              <a:t>Systems Work, People Fail (5 Resources to help grow advisors Annuity Business)</a:t>
            </a:r>
          </a:p>
          <a:p>
            <a:r>
              <a:rPr lang="en-US" dirty="0"/>
              <a:t>Articles</a:t>
            </a:r>
          </a:p>
          <a:p>
            <a:pPr lvl="1"/>
            <a:r>
              <a:rPr lang="en-US" dirty="0"/>
              <a:t>Robert Shiller Q3 Market Forecast 2021 with Laurence Black</a:t>
            </a:r>
          </a:p>
          <a:p>
            <a:pPr lvl="1"/>
            <a:r>
              <a:rPr lang="en-US" dirty="0"/>
              <a:t>5 Steps to defuse the retirement savings tax time bomb</a:t>
            </a:r>
          </a:p>
          <a:p>
            <a:r>
              <a:rPr lang="en-US" dirty="0"/>
              <a:t>Coaching</a:t>
            </a:r>
          </a:p>
          <a:p>
            <a:pPr lvl="1"/>
            <a:r>
              <a:rPr lang="en-US" dirty="0"/>
              <a:t>Virtual Advisor log in portal for users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Syncing Catalyst leads to your Hubbard dashboard</a:t>
            </a:r>
          </a:p>
          <a:p>
            <a:pPr lvl="1"/>
            <a:r>
              <a:rPr lang="en-US" dirty="0"/>
              <a:t>Production Track (client tracker/business numbers)</a:t>
            </a:r>
          </a:p>
          <a:p>
            <a:r>
              <a:rPr lang="en-US" dirty="0"/>
              <a:t>Point-of-Sale</a:t>
            </a:r>
          </a:p>
          <a:p>
            <a:pPr lvl="1"/>
            <a:r>
              <a:rPr lang="en-US" dirty="0"/>
              <a:t>How to use this calculator at point of sale</a:t>
            </a:r>
          </a:p>
          <a:p>
            <a:r>
              <a:rPr lang="en-US" dirty="0"/>
              <a:t>Product Performance</a:t>
            </a:r>
          </a:p>
          <a:p>
            <a:pPr lvl="1"/>
            <a:r>
              <a:rPr lang="en-US" dirty="0"/>
              <a:t>July 2021 AMP Vol. report</a:t>
            </a:r>
          </a:p>
          <a:p>
            <a:pPr lvl="1"/>
            <a:r>
              <a:rPr lang="en-US" dirty="0"/>
              <a:t>Laurence Black Replay</a:t>
            </a:r>
          </a:p>
          <a:p>
            <a:pPr lvl="1"/>
            <a:r>
              <a:rPr lang="en-US" dirty="0"/>
              <a:t>Index Ratings / Vol. Control Indices Guide</a:t>
            </a:r>
          </a:p>
          <a:p>
            <a:r>
              <a:rPr lang="en-US" dirty="0"/>
              <a:t>Comment Section for members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09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Bloomberg US Dynamic Balance Index II - Allianz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328"/>
            <a:ext cx="3846635" cy="5030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67" y="1321044"/>
            <a:ext cx="3714665" cy="5017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164" y="1333866"/>
            <a:ext cx="3730190" cy="50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95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CIBC Balanced Asset 10 Index – F&amp;G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67" y="1424354"/>
            <a:ext cx="4095905" cy="4957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787" y="1424354"/>
            <a:ext cx="3752026" cy="4957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528" y="1389525"/>
            <a:ext cx="3680698" cy="50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3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751409"/>
            <a:ext cx="10515600" cy="40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21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6A3B5-FE7A-49E4-B106-B3444A4F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Webinars this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37FA1-0A11-4FC1-957E-2B526863C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Virtual Advisor call with Al – Fridays @ 10:00 AM CST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August 6</a:t>
            </a:r>
            <a:r>
              <a:rPr lang="en-US" sz="4800" b="1" baseline="30000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th</a:t>
            </a:r>
            <a:r>
              <a:rPr lang="en-US" sz="4800" b="1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 @ 10:30 AM CST – InsurMark Catalyst First Friday Office Hours (monthly) BEST PRACTICES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>
                <a:solidFill>
                  <a:srgbClr val="222222"/>
                </a:solidFill>
                <a:cs typeface="Arial" panose="020B0604020202020204" pitchFamily="34" charset="0"/>
              </a:rPr>
              <a:t>	</a:t>
            </a:r>
            <a:r>
              <a:rPr lang="en-US" altLang="en-US" sz="4800" b="1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Register here</a:t>
            </a:r>
            <a:r>
              <a:rPr lang="en-US" altLang="en-US" sz="4800" dirty="0">
                <a:solidFill>
                  <a:srgbClr val="222222"/>
                </a:solidFill>
                <a:cs typeface="Arial" panose="020B0604020202020204" pitchFamily="34" charset="0"/>
              </a:rPr>
              <a:t>:  </a:t>
            </a:r>
            <a:r>
              <a:rPr lang="en-US" altLang="en-US" sz="4800" dirty="0">
                <a:solidFill>
                  <a:srgbClr val="222222"/>
                </a:solidFill>
                <a:cs typeface="Arial" panose="020B0604020202020204" pitchFamily="34" charset="0"/>
                <a:hlinkClick r:id="rId3"/>
              </a:rPr>
              <a:t>Click Here to register</a:t>
            </a:r>
            <a:endParaRPr lang="en-US" altLang="en-US" sz="48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Social Security Plus Thursday recordings within Hubbard Ultimate SS Planning Biz Builder Tile</a:t>
            </a:r>
          </a:p>
          <a:p>
            <a:pPr marL="5715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44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August 10</a:t>
            </a:r>
            <a:r>
              <a:rPr lang="en-US" sz="4800" b="1" baseline="30000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th</a:t>
            </a:r>
            <a:r>
              <a:rPr lang="en-US" sz="4800" b="1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 @ 9:00 AM CST, Simplicity &amp; Allianz Life Sales Forum: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  <a:hlinkClick r:id="rId4"/>
            </a:endParaRPr>
          </a:p>
          <a:p>
            <a:pPr marL="5715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4400" b="1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  <a:hlinkClick r:id="rId5"/>
              </a:rPr>
              <a:t>Register Here</a:t>
            </a:r>
            <a:endParaRPr lang="en-US" sz="44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800" b="1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Family Reunion Announcement: </a:t>
            </a:r>
            <a:r>
              <a:rPr lang="en-US" sz="4800" b="1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  <a:hlinkClick r:id="rId6"/>
              </a:rPr>
              <a:t>www.insurmark.net/familyreunion</a:t>
            </a: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>
                <a:solidFill>
                  <a:srgbClr val="222222"/>
                </a:solidFill>
                <a:cs typeface="Arial" panose="020B0604020202020204" pitchFamily="34" charset="0"/>
              </a:rPr>
              <a:t>	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dirty="0">
                <a:solidFill>
                  <a:srgbClr val="222222"/>
                </a:solidFill>
                <a:cs typeface="Arial" panose="020B0604020202020204" pitchFamily="34" charset="0"/>
              </a:rPr>
              <a:t>	</a:t>
            </a:r>
          </a:p>
          <a:p>
            <a:pPr marL="5715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40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40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5715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40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5715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9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5715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9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3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1900" dirty="0">
              <a:latin typeface="+mn-lt"/>
              <a:ea typeface="Times New Roman" panose="02020603050405020304" pitchFamily="18" charset="0"/>
              <a:cs typeface="Aharoni" panose="02010803020104030203" pitchFamily="2" charset="-79"/>
              <a:hlinkClick r:id="rId7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 b="1" dirty="0"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1900" dirty="0">
                <a:effectLst/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	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1900" b="1" dirty="0">
                <a:effectLst/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	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Aharoni" panose="02010803020104030203" pitchFamily="2" charset="-79"/>
              </a:rPr>
              <a:t>	</a:t>
            </a:r>
            <a:endParaRPr lang="en-US" sz="2000" dirty="0">
              <a:effectLst/>
              <a:latin typeface="+mn-lt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lvl="0"/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9752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A49F-377B-4C83-9001-7B16D95B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Reunion Qualifier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5AF813-6B4E-4EEB-9889-AA65F7A85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295" y="1097281"/>
            <a:ext cx="4639226" cy="5198012"/>
          </a:xfrm>
        </p:spPr>
      </p:pic>
      <p:sp>
        <p:nvSpPr>
          <p:cNvPr id="3" name="Rectangle 2"/>
          <p:cNvSpPr/>
          <p:nvPr/>
        </p:nvSpPr>
        <p:spPr>
          <a:xfrm>
            <a:off x="3910771" y="6488668"/>
            <a:ext cx="3570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www.insurmark.net/familyreunion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12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ED7CE-E025-49D1-A8EB-E412E29F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FBB56-CDC9-41F3-B339-EC5BB58A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730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Use your AMP Portal </a:t>
            </a:r>
            <a:r>
              <a:rPr lang="en-US" sz="2000" dirty="0">
                <a:hlinkClick r:id="rId2"/>
              </a:rPr>
              <a:t>www.advisormentorship.com</a:t>
            </a:r>
            <a:r>
              <a:rPr lang="en-US" sz="2000" dirty="0"/>
              <a:t> </a:t>
            </a:r>
          </a:p>
          <a:p>
            <a:r>
              <a:rPr lang="en-US" sz="2000" dirty="0"/>
              <a:t>Make sure you are using your client tracker / know your numbers</a:t>
            </a:r>
          </a:p>
          <a:p>
            <a:r>
              <a:rPr lang="en-US" sz="2000" dirty="0"/>
              <a:t>Invest in your practice – get with me for marketing programs</a:t>
            </a:r>
          </a:p>
          <a:p>
            <a:r>
              <a:rPr lang="en-US" sz="2000" dirty="0"/>
              <a:t>My calendar link: </a:t>
            </a:r>
            <a:r>
              <a:rPr lang="en-US" sz="2000" dirty="0">
                <a:hlinkClick r:id="rId3"/>
              </a:rPr>
              <a:t>https://go.oncehub.com/jeremyhouser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D2A26-42CB-42CE-A8D0-D3F1FB312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832" y="3472974"/>
            <a:ext cx="6940368" cy="1232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3E0D33-67E1-414A-8632-220B0FF0E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" y="4302357"/>
            <a:ext cx="6804866" cy="18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5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of the day</a:t>
            </a:r>
          </a:p>
        </p:txBody>
      </p:sp>
      <p:pic>
        <p:nvPicPr>
          <p:cNvPr id="1026" name="Picture 2" descr="text over a background picture of a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29" y="1336430"/>
            <a:ext cx="5234354" cy="523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8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BONUS!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0348" y="1229880"/>
            <a:ext cx="4401326" cy="54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FA46-D328-4614-A3B6-A716E153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2880"/>
            <a:ext cx="100584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Patrick Kelly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6C8EC-C98E-4C26-9A12-51EDDF961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https://tax-freeretirement.com/insiders-package.php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PROMO CODE: </a:t>
            </a:r>
            <a:r>
              <a:rPr lang="en-US" sz="2000" dirty="0" err="1"/>
              <a:t>imk</a:t>
            </a:r>
            <a:r>
              <a:rPr lang="en-US" sz="2000" dirty="0"/>
              <a:t> (capitalized IMK)</a:t>
            </a:r>
          </a:p>
          <a:p>
            <a:endParaRPr lang="en-US" sz="2000" dirty="0"/>
          </a:p>
          <a:p>
            <a:r>
              <a:rPr lang="en-US" sz="2000" dirty="0"/>
              <a:t>Once member of Insiders program,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Use the Promo code : Insiders695</a:t>
            </a:r>
          </a:p>
          <a:p>
            <a:pPr lvl="1"/>
            <a:r>
              <a:rPr lang="en-US" sz="1600" dirty="0">
                <a:solidFill>
                  <a:srgbClr val="222222"/>
                </a:solidFill>
                <a:latin typeface="verdana" panose="020B0604030504040204" pitchFamily="34" charset="0"/>
              </a:rPr>
              <a:t>Books will be $6.95 each.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65220-EDCC-40C7-9245-B6336775A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16" y="1496219"/>
            <a:ext cx="55054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9885" y="6211669"/>
            <a:ext cx="4647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https://www.advisorwebsites.com/insurmark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32" y="1552306"/>
            <a:ext cx="4624005" cy="3326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345" y="1812243"/>
            <a:ext cx="6245563" cy="306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BE57-FD21-4160-80E8-AF4328C2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Catalyst 90 day accelerator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66B5-5E5F-46DF-A60C-6B0644078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 Refresh first if you do not see this and it should pop up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96916-145A-4123-ACF7-DC084F94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8" y="2896409"/>
            <a:ext cx="10820400" cy="31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A845-3A4D-405A-AEF9-29FC86F9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Catalyst –Top Performers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59" y="3576261"/>
            <a:ext cx="4042469" cy="2257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48424-E689-477C-BDC1-42A797AA5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818" y="3764361"/>
            <a:ext cx="1992441" cy="2360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09D49D-2744-43D3-AC4A-D3FAFC7B4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157" y="3764361"/>
            <a:ext cx="2127677" cy="2360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459" y="1218783"/>
            <a:ext cx="11639550" cy="204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59" y="3258334"/>
            <a:ext cx="11687175" cy="25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46" y="2771654"/>
            <a:ext cx="11658600" cy="26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6781" y="3764361"/>
            <a:ext cx="2173178" cy="2410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6679" y="3579637"/>
            <a:ext cx="2223254" cy="247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A526-AEA2-45F7-86B0-42B10AB1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2880"/>
            <a:ext cx="10058400" cy="914400"/>
          </a:xfrm>
        </p:spPr>
        <p:txBody>
          <a:bodyPr anchor="ctr">
            <a:normAutofit/>
          </a:bodyPr>
          <a:lstStyle/>
          <a:p>
            <a:r>
              <a:rPr lang="en-US" dirty="0"/>
              <a:t>Catalyst Social Security Conversations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7B73A-8D94-4670-AE06-651CA0F97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10" y="2182502"/>
            <a:ext cx="90678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3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1554-9BBA-4408-95CA-6134A625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Roth Conversion Business Builder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B7722-8447-4E7A-A17A-8A6E702B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39889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Roth IRA conversion biz builder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Ed </a:t>
            </a:r>
            <a:r>
              <a:rPr lang="en-US" dirty="0" err="1">
                <a:hlinkClick r:id="rId3"/>
              </a:rPr>
              <a:t>Slott</a:t>
            </a:r>
            <a:r>
              <a:rPr lang="en-US" dirty="0">
                <a:hlinkClick r:id="rId3"/>
              </a:rPr>
              <a:t> recording</a:t>
            </a:r>
            <a:r>
              <a:rPr lang="en-US" dirty="0"/>
              <a:t>    IRAhelp.com promo code is Insurmark (July)</a:t>
            </a:r>
          </a:p>
          <a:p>
            <a:pPr lvl="1"/>
            <a:r>
              <a:rPr lang="en-US" dirty="0">
                <a:hlinkClick r:id="rId4"/>
              </a:rPr>
              <a:t>20 min spotlight - Roth Analyzer recording</a:t>
            </a:r>
            <a:endParaRPr lang="en-US" dirty="0"/>
          </a:p>
          <a:p>
            <a:pPr lvl="1"/>
            <a:r>
              <a:rPr lang="en-US" dirty="0"/>
              <a:t>For personalization, I will need the following below from you.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62012" y="4141121"/>
            <a:ext cx="35702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Advisor name: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Advisor Business Name: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Advisor Business Phone Number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Advisor Business Website: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04955" y="3948513"/>
            <a:ext cx="691082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Please upload &amp; send me the following below via JPEG or PNG file formats, limit of 5MB for file size: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Advisor Business Logo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Advisor Photo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Advisor Video which is optional (if you want to send me a quick 20 sec. intro video to the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roth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conversion video, we can add at the beginning): has to be MP4 or MOV file format, max file size limit is 64 MB.</a:t>
            </a:r>
          </a:p>
        </p:txBody>
      </p:sp>
    </p:spTree>
    <p:extLst>
      <p:ext uri="{BB962C8B-B14F-4D97-AF65-F5344CB8AC3E}">
        <p14:creationId xmlns:p14="http://schemas.microsoft.com/office/powerpoint/2010/main" val="4139162275"/>
      </p:ext>
    </p:extLst>
  </p:cSld>
  <p:clrMapOvr>
    <a:masterClrMapping/>
  </p:clrMapOvr>
</p:sld>
</file>

<file path=ppt/theme/theme1.xml><?xml version="1.0" encoding="utf-8"?>
<a:theme xmlns:a="http://schemas.openxmlformats.org/drawingml/2006/main" name="Insurmark Theme 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urmark Theme 2019" id="{ABE0CB0B-89BE-48A9-8A20-AC8177786C45}" vid="{7FA52A53-26F7-43AB-8B3A-B37952CCC51F}"/>
    </a:ext>
  </a:extLst>
</a:theme>
</file>

<file path=ppt/theme/theme2.xml><?xml version="1.0" encoding="utf-8"?>
<a:theme xmlns:a="http://schemas.openxmlformats.org/drawingml/2006/main" name="1_Insurmark Theme 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urmark Theme 2019" id="{ABE0CB0B-89BE-48A9-8A20-AC8177786C45}" vid="{7FA52A53-26F7-43AB-8B3A-B37952CCC5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818</Words>
  <Application>Microsoft Office PowerPoint</Application>
  <PresentationFormat>Widescreen</PresentationFormat>
  <Paragraphs>160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DIN Alternate</vt:lpstr>
      <vt:lpstr>Helvetica Light</vt:lpstr>
      <vt:lpstr>Symbol</vt:lpstr>
      <vt:lpstr>Univers Condensed</vt:lpstr>
      <vt:lpstr>verdana</vt:lpstr>
      <vt:lpstr>Insurmark Theme 2019</vt:lpstr>
      <vt:lpstr>1_Insurmark Theme 2019</vt:lpstr>
      <vt:lpstr> </vt:lpstr>
      <vt:lpstr>Advisor Mentorship Program website </vt:lpstr>
      <vt:lpstr>Referral BONUS!</vt:lpstr>
      <vt:lpstr>Patrick Kelly</vt:lpstr>
      <vt:lpstr>Websites</vt:lpstr>
      <vt:lpstr>Catalyst 90 day accelerator program</vt:lpstr>
      <vt:lpstr>Catalyst –Top Performers</vt:lpstr>
      <vt:lpstr>Catalyst Social Security Conversations</vt:lpstr>
      <vt:lpstr>Roth Conversion Business Builder</vt:lpstr>
      <vt:lpstr>Podcasting </vt:lpstr>
      <vt:lpstr>Micro-Influence System</vt:lpstr>
      <vt:lpstr>Virtual Advisor (Webinar Partner) </vt:lpstr>
      <vt:lpstr>Virtual Advisor (One on One coaching call)</vt:lpstr>
      <vt:lpstr>IMSSA Monthly webinars / Podcasts</vt:lpstr>
      <vt:lpstr>AMP July Vol Control Report</vt:lpstr>
      <vt:lpstr>HOT Products / Indexes </vt:lpstr>
      <vt:lpstr>The Index Standard Ratings</vt:lpstr>
      <vt:lpstr>Top performers over last 3 years 6/2018 - 6/2021</vt:lpstr>
      <vt:lpstr>Nasdaq Fast Convergence Index - Athene</vt:lpstr>
      <vt:lpstr>Bloomberg US Dynamic Balance Index II - Allianz</vt:lpstr>
      <vt:lpstr>CIBC Balanced Asset 10 Index – F&amp;G</vt:lpstr>
      <vt:lpstr>How to access</vt:lpstr>
      <vt:lpstr>Webinars this month</vt:lpstr>
      <vt:lpstr>Family Reunion Qualifier</vt:lpstr>
      <vt:lpstr>AMP</vt:lpstr>
      <vt:lpstr>Quote of the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Jeremy Houser</dc:creator>
  <cp:lastModifiedBy>Jeremy Houser</cp:lastModifiedBy>
  <cp:revision>132</cp:revision>
  <dcterms:created xsi:type="dcterms:W3CDTF">2021-01-29T20:04:44Z</dcterms:created>
  <dcterms:modified xsi:type="dcterms:W3CDTF">2021-08-02T14:52:49Z</dcterms:modified>
</cp:coreProperties>
</file>