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Lst>
  <p:notesMasterIdLst>
    <p:notesMasterId r:id="rId17"/>
  </p:notesMasterIdLst>
  <p:sldIdLst>
    <p:sldId id="3384" r:id="rId3"/>
    <p:sldId id="5495" r:id="rId4"/>
    <p:sldId id="5496" r:id="rId5"/>
    <p:sldId id="5486" r:id="rId6"/>
    <p:sldId id="5487" r:id="rId7"/>
    <p:sldId id="5488" r:id="rId8"/>
    <p:sldId id="5490" r:id="rId9"/>
    <p:sldId id="5492" r:id="rId10"/>
    <p:sldId id="5493" r:id="rId11"/>
    <p:sldId id="5484" r:id="rId12"/>
    <p:sldId id="5481" r:id="rId13"/>
    <p:sldId id="5483" r:id="rId14"/>
    <p:sldId id="5485" r:id="rId15"/>
    <p:sldId id="5494"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9518" autoAdjust="0"/>
  </p:normalViewPr>
  <p:slideViewPr>
    <p:cSldViewPr snapToGrid="0">
      <p:cViewPr varScale="1">
        <p:scale>
          <a:sx n="72" d="100"/>
          <a:sy n="72" d="100"/>
        </p:scale>
        <p:origin x="80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E322956F-DA6E-45F9-8B27-DC9A62E2DD4E}" type="datetimeFigureOut">
              <a:rPr lang="en-US" smtClean="0"/>
              <a:t>5/14/2020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414DC7F5-70F4-44E1-9AB9-502B1B594CF9}" type="slidenum">
              <a:rPr lang="en-US" smtClean="0"/>
              <a:t>‹#›</a:t>
            </a:fld>
            <a:endParaRPr lang="en-US"/>
          </a:p>
        </p:txBody>
      </p:sp>
    </p:spTree>
    <p:extLst>
      <p:ext uri="{BB962C8B-B14F-4D97-AF65-F5344CB8AC3E}">
        <p14:creationId xmlns:p14="http://schemas.microsoft.com/office/powerpoint/2010/main" val="2000074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DR WADE PFAU</a:t>
            </a:r>
          </a:p>
          <a:p>
            <a:pPr lvl="0"/>
            <a:r>
              <a:rPr lang="en-US" sz="1200" kern="1200" dirty="0">
                <a:solidFill>
                  <a:schemeClr val="tx1"/>
                </a:solidFill>
                <a:effectLst/>
                <a:latin typeface="+mn-lt"/>
                <a:ea typeface="+mn-ea"/>
                <a:cs typeface="+mn-cs"/>
              </a:rPr>
              <a:t>Seven portfolio changing reasons why income planning is different from wealth accumulation. </a:t>
            </a:r>
          </a:p>
          <a:p>
            <a:pPr lvl="0"/>
            <a:r>
              <a:rPr lang="en-US" sz="1200" kern="1200" dirty="0">
                <a:solidFill>
                  <a:schemeClr val="tx1"/>
                </a:solidFill>
                <a:effectLst/>
                <a:latin typeface="+mn-lt"/>
                <a:ea typeface="+mn-ea"/>
                <a:cs typeface="+mn-cs"/>
              </a:rPr>
              <a:t>How longevity risk changes portfolio management.</a:t>
            </a:r>
          </a:p>
          <a:p>
            <a:pPr lvl="0"/>
            <a:r>
              <a:rPr lang="en-US" sz="1200" kern="1200" dirty="0">
                <a:solidFill>
                  <a:schemeClr val="tx1"/>
                </a:solidFill>
                <a:effectLst/>
                <a:latin typeface="+mn-lt"/>
                <a:ea typeface="+mn-ea"/>
                <a:cs typeface="+mn-cs"/>
              </a:rPr>
              <a:t>How to give clients a 35% improvement in their retirement standard of living by lowering risk and increasing their legacy through “risk pooling.”</a:t>
            </a:r>
          </a:p>
          <a:p>
            <a:pPr lvl="0"/>
            <a:r>
              <a:rPr lang="en-US" sz="1200" kern="1200" dirty="0">
                <a:solidFill>
                  <a:schemeClr val="tx1"/>
                </a:solidFill>
                <a:effectLst/>
                <a:latin typeface="+mn-lt"/>
                <a:ea typeface="+mn-ea"/>
                <a:cs typeface="+mn-cs"/>
              </a:rPr>
              <a:t>4 L’s of financial planning for retirement.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21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century approach to asset allocation. One of the big points Wade makes is his research that the efficient income frontier is really just two assets: stocks and annuities. He goes so far as to show how much better off the consumer’s income and net worth look by using this two asset class model. Wade is not the first one to bring this to light over the last several years add to the Ibbotson, Shiller and DALBAR research about why annuities work better than bonds.</a:t>
            </a:r>
          </a:p>
          <a:p>
            <a:endParaRPr lang="en-US" dirty="0"/>
          </a:p>
        </p:txBody>
      </p:sp>
      <p:sp>
        <p:nvSpPr>
          <p:cNvPr id="4" name="Slide Number Placeholder 3"/>
          <p:cNvSpPr>
            <a:spLocks noGrp="1"/>
          </p:cNvSpPr>
          <p:nvPr>
            <p:ph type="sldNum" sz="quarter" idx="5"/>
          </p:nvPr>
        </p:nvSpPr>
        <p:spPr/>
        <p:txBody>
          <a:bodyPr/>
          <a:lstStyle/>
          <a:p>
            <a:fld id="{414DC7F5-70F4-44E1-9AB9-502B1B594CF9}" type="slidenum">
              <a:rPr lang="en-US" smtClean="0"/>
              <a:t>6</a:t>
            </a:fld>
            <a:endParaRPr lang="en-US"/>
          </a:p>
        </p:txBody>
      </p:sp>
    </p:spTree>
    <p:extLst>
      <p:ext uri="{BB962C8B-B14F-4D97-AF65-F5344CB8AC3E}">
        <p14:creationId xmlns:p14="http://schemas.microsoft.com/office/powerpoint/2010/main" val="25876805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528761"/>
            <a:ext cx="9144000" cy="2387600"/>
          </a:xfrm>
          <a:noFill/>
        </p:spPr>
        <p:txBody>
          <a:bodyPr anchor="b">
            <a:noAutofit/>
          </a:bodyPr>
          <a:lstStyle>
            <a:lvl1pPr algn="ctr">
              <a:defRPr sz="6000">
                <a:solidFill>
                  <a:schemeClr val="bg1"/>
                </a:solidFill>
                <a:latin typeface="Arial" panose="020B0604020202020204" pitchFamily="34" charset="0"/>
                <a:cs typeface="Arial" panose="020B0604020202020204" pitchFamily="34" charset="0"/>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1524000" y="4196556"/>
            <a:ext cx="9144000" cy="892679"/>
          </a:xfrm>
        </p:spPr>
        <p:txBody>
          <a:bodyPr>
            <a:noAutofit/>
          </a:bodyPr>
          <a:lstStyle>
            <a:lvl1pPr marL="0" indent="0" algn="ctr">
              <a:buNone/>
              <a:defRPr sz="2400">
                <a:solidFill>
                  <a:srgbClr val="FDB81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Title 1">
            <a:extLst>
              <a:ext uri="{FF2B5EF4-FFF2-40B4-BE49-F238E27FC236}">
                <a16:creationId xmlns:a16="http://schemas.microsoft.com/office/drawing/2014/main" id="{2E217ABF-5FF4-4E2C-A547-8EC7E253ACAF}"/>
              </a:ext>
            </a:extLst>
          </p:cNvPr>
          <p:cNvSpPr txBox="1">
            <a:spLocks/>
          </p:cNvSpPr>
          <p:nvPr/>
        </p:nvSpPr>
        <p:spPr>
          <a:xfrm>
            <a:off x="3863266" y="6212648"/>
            <a:ext cx="4465468" cy="316817"/>
          </a:xfrm>
          <a:prstGeom prst="rect">
            <a:avLst/>
          </a:prstGeom>
          <a:no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en-US" sz="1050" dirty="0"/>
              <a:t>An Advisor Development Organization (ADO)</a:t>
            </a:r>
          </a:p>
        </p:txBody>
      </p:sp>
      <p:pic>
        <p:nvPicPr>
          <p:cNvPr id="10" name="Picture 9">
            <a:extLst>
              <a:ext uri="{FF2B5EF4-FFF2-40B4-BE49-F238E27FC236}">
                <a16:creationId xmlns:a16="http://schemas.microsoft.com/office/drawing/2014/main" id="{ED43EB32-BA5C-4430-A960-B0D5B1EFBA99}"/>
              </a:ext>
            </a:extLst>
          </p:cNvPr>
          <p:cNvPicPr>
            <a:picLocks noChangeAspect="1"/>
          </p:cNvPicPr>
          <p:nvPr/>
        </p:nvPicPr>
        <p:blipFill>
          <a:blip r:embed="rId3"/>
          <a:stretch>
            <a:fillRect/>
          </a:stretch>
        </p:blipFill>
        <p:spPr>
          <a:xfrm>
            <a:off x="5235065" y="5625862"/>
            <a:ext cx="1721869" cy="445388"/>
          </a:xfrm>
          <a:prstGeom prst="rect">
            <a:avLst/>
          </a:prstGeom>
        </p:spPr>
      </p:pic>
    </p:spTree>
    <p:extLst>
      <p:ext uri="{BB962C8B-B14F-4D97-AF65-F5344CB8AC3E}">
        <p14:creationId xmlns:p14="http://schemas.microsoft.com/office/powerpoint/2010/main" val="89147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528761"/>
            <a:ext cx="9144000" cy="2387600"/>
          </a:xfrm>
          <a:noFill/>
        </p:spPr>
        <p:txBody>
          <a:bodyPr anchor="b">
            <a:noAutofit/>
          </a:bodyPr>
          <a:lstStyle>
            <a:lvl1pPr algn="ctr">
              <a:defRPr sz="6000">
                <a:solidFill>
                  <a:schemeClr val="bg1"/>
                </a:solidFill>
                <a:latin typeface="Univers Condensed" panose="020B0506020202050204" pitchFamily="34" charset="0"/>
                <a:cs typeface="Arial" panose="020B0604020202020204" pitchFamily="34" charset="0"/>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1524000" y="4196556"/>
            <a:ext cx="9144000" cy="892679"/>
          </a:xfrm>
        </p:spPr>
        <p:txBody>
          <a:bodyPr>
            <a:noAutofit/>
          </a:bodyPr>
          <a:lstStyle>
            <a:lvl1pPr marL="0" indent="0" algn="ctr">
              <a:buNone/>
              <a:defRPr sz="2400">
                <a:solidFill>
                  <a:srgbClr val="FDB81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Title 1">
            <a:extLst>
              <a:ext uri="{FF2B5EF4-FFF2-40B4-BE49-F238E27FC236}">
                <a16:creationId xmlns:a16="http://schemas.microsoft.com/office/drawing/2014/main" id="{2E217ABF-5FF4-4E2C-A547-8EC7E253ACAF}"/>
              </a:ext>
            </a:extLst>
          </p:cNvPr>
          <p:cNvSpPr txBox="1">
            <a:spLocks/>
          </p:cNvSpPr>
          <p:nvPr/>
        </p:nvSpPr>
        <p:spPr>
          <a:xfrm>
            <a:off x="3863266" y="6212648"/>
            <a:ext cx="4465468" cy="316817"/>
          </a:xfrm>
          <a:prstGeom prst="rect">
            <a:avLst/>
          </a:prstGeom>
          <a:no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en-US" sz="1050" dirty="0"/>
              <a:t>An Advisor Development Organization (ADO)</a:t>
            </a:r>
          </a:p>
        </p:txBody>
      </p:sp>
      <p:pic>
        <p:nvPicPr>
          <p:cNvPr id="10" name="Picture 9">
            <a:extLst>
              <a:ext uri="{FF2B5EF4-FFF2-40B4-BE49-F238E27FC236}">
                <a16:creationId xmlns:a16="http://schemas.microsoft.com/office/drawing/2014/main" id="{ED43EB32-BA5C-4430-A960-B0D5B1EFBA99}"/>
              </a:ext>
            </a:extLst>
          </p:cNvPr>
          <p:cNvPicPr>
            <a:picLocks noChangeAspect="1"/>
          </p:cNvPicPr>
          <p:nvPr/>
        </p:nvPicPr>
        <p:blipFill>
          <a:blip r:embed="rId3"/>
          <a:stretch>
            <a:fillRect/>
          </a:stretch>
        </p:blipFill>
        <p:spPr>
          <a:xfrm>
            <a:off x="5235065" y="5625862"/>
            <a:ext cx="1721869" cy="445388"/>
          </a:xfrm>
          <a:prstGeom prst="rect">
            <a:avLst/>
          </a:prstGeom>
        </p:spPr>
      </p:pic>
    </p:spTree>
    <p:extLst>
      <p:ext uri="{BB962C8B-B14F-4D97-AF65-F5344CB8AC3E}">
        <p14:creationId xmlns:p14="http://schemas.microsoft.com/office/powerpoint/2010/main" val="2196420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182880"/>
            <a:ext cx="10058400" cy="914400"/>
          </a:xfrm>
        </p:spPr>
        <p:txBody>
          <a:bodyPr>
            <a:normAutofit/>
          </a:bodyPr>
          <a:lstStyle>
            <a:lvl1pPr>
              <a:defRPr sz="4000" b="1">
                <a:effectLst>
                  <a:outerShdw blurRad="38100" dist="38100" dir="2700000" algn="tl">
                    <a:srgbClr val="000000">
                      <a:alpha val="43137"/>
                    </a:srgbClr>
                  </a:outerShdw>
                </a:effectLst>
                <a:latin typeface="Univers Condensed" panose="020B0506020202050204" pitchFamily="34" charset="0"/>
              </a:defRPr>
            </a:lvl1pPr>
          </a:lstStyle>
          <a:p>
            <a:r>
              <a:rPr lang="en-US" dirty="0"/>
              <a:t>Click to edit Master title style</a:t>
            </a:r>
          </a:p>
        </p:txBody>
      </p:sp>
      <p:sp>
        <p:nvSpPr>
          <p:cNvPr id="3" name="Content Placeholder 2"/>
          <p:cNvSpPr>
            <a:spLocks noGrp="1"/>
          </p:cNvSpPr>
          <p:nvPr>
            <p:ph idx="1" hasCustomPrompt="1"/>
          </p:nvPr>
        </p:nvSpPr>
        <p:spPr/>
        <p:txBody>
          <a:bodyPr/>
          <a:lstStyle>
            <a:lvl1pPr marL="457200" indent="-457200">
              <a:buFont typeface="Arial" charset="0"/>
              <a:buChar char="•"/>
              <a:defRPr>
                <a:latin typeface="Univers Condensed" panose="020B0506020202050204" pitchFamily="34" charset="0"/>
              </a:defRPr>
            </a:lvl1pPr>
            <a:lvl2pPr>
              <a:defRPr>
                <a:latin typeface="Univers Condensed" panose="020B0506020202050204" pitchFamily="34" charset="0"/>
              </a:defRPr>
            </a:lvl2pPr>
            <a:lvl3pPr>
              <a:defRPr>
                <a:latin typeface="Univers Condensed" panose="020B0506020202050204" pitchFamily="34" charset="0"/>
              </a:defRPr>
            </a:lvl3pPr>
            <a:lvl4pPr>
              <a:defRPr>
                <a:latin typeface="Univers Condensed" panose="020B0506020202050204" pitchFamily="34" charset="0"/>
              </a:defRPr>
            </a:lvl4pPr>
            <a:lvl5pPr>
              <a:defRPr>
                <a:latin typeface="Univers Condensed" panose="020B0506020202050204" pitchFamily="34" charset="0"/>
              </a:defRPr>
            </a:lvl5pPr>
          </a:lstStyle>
          <a:p>
            <a:pPr lvl="0"/>
            <a:r>
              <a:rPr lang="en-US" dirty="0"/>
              <a:t>Click to edit master text style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4959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9489" y="1376855"/>
            <a:ext cx="10515600" cy="2283546"/>
          </a:xfrm>
        </p:spPr>
        <p:txBody>
          <a:bodyPr anchor="b">
            <a:noAutofit/>
          </a:bodyPr>
          <a:lstStyle>
            <a:lvl1pPr>
              <a:defRPr sz="6000">
                <a:solidFill>
                  <a:srgbClr val="445566"/>
                </a:solidFill>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739489" y="3660401"/>
            <a:ext cx="10515600" cy="1500187"/>
          </a:xfrm>
        </p:spPr>
        <p:txBody>
          <a:bodyPr>
            <a:noAutofit/>
          </a:bodyPr>
          <a:lstStyle>
            <a:lvl1pPr marL="0" indent="0">
              <a:buNone/>
              <a:defRPr sz="3200">
                <a:solidFill>
                  <a:srgbClr val="798A9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943554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182880"/>
            <a:ext cx="10058400" cy="914400"/>
          </a:xfrm>
        </p:spPr>
        <p:txBody>
          <a:bodyPr>
            <a:normAutofit/>
          </a:bodyPr>
          <a:lstStyle>
            <a:lvl1pPr>
              <a:defRPr sz="4000"/>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8809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295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374227"/>
            <a:ext cx="3932237" cy="914400"/>
          </a:xfrm>
        </p:spPr>
        <p:txBody>
          <a:bodyPr anchor="b"/>
          <a:lstStyle>
            <a:lvl1pPr>
              <a:defRPr sz="3200">
                <a:solidFill>
                  <a:schemeClr val="bg2">
                    <a:lumMod val="50000"/>
                  </a:schemeClr>
                </a:solidFill>
              </a:defRPr>
            </a:lvl1pPr>
          </a:lstStyle>
          <a:p>
            <a:r>
              <a:rPr lang="en-US" dirty="0"/>
              <a:t>Click to edit Master title style</a:t>
            </a:r>
          </a:p>
        </p:txBody>
      </p:sp>
      <p:sp>
        <p:nvSpPr>
          <p:cNvPr id="3" name="Content Placeholder 2"/>
          <p:cNvSpPr>
            <a:spLocks noGrp="1"/>
          </p:cNvSpPr>
          <p:nvPr>
            <p:ph idx="1"/>
          </p:nvPr>
        </p:nvSpPr>
        <p:spPr>
          <a:xfrm>
            <a:off x="5183188" y="1374227"/>
            <a:ext cx="6172200" cy="47180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288627"/>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8048878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Final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7FFE393-51CA-42F1-AD18-520CC135EC77}"/>
              </a:ext>
            </a:extLst>
          </p:cNvPr>
          <p:cNvSpPr txBox="1">
            <a:spLocks/>
          </p:cNvSpPr>
          <p:nvPr/>
        </p:nvSpPr>
        <p:spPr>
          <a:xfrm>
            <a:off x="7201689" y="6212648"/>
            <a:ext cx="4465468" cy="316817"/>
          </a:xfrm>
          <a:prstGeom prst="rect">
            <a:avLst/>
          </a:prstGeom>
          <a:no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pPr algn="r"/>
            <a:r>
              <a:rPr lang="en-US" sz="1000" dirty="0">
                <a:solidFill>
                  <a:schemeClr val="tx1"/>
                </a:solidFill>
              </a:rPr>
              <a:t>An Advisor Development Organization (ADO)</a:t>
            </a:r>
          </a:p>
        </p:txBody>
      </p:sp>
      <p:pic>
        <p:nvPicPr>
          <p:cNvPr id="5" name="Picture 4">
            <a:extLst>
              <a:ext uri="{FF2B5EF4-FFF2-40B4-BE49-F238E27FC236}">
                <a16:creationId xmlns:a16="http://schemas.microsoft.com/office/drawing/2014/main" id="{05ECBC57-B0D1-4ECD-81BF-92CA019359EC}"/>
              </a:ext>
            </a:extLst>
          </p:cNvPr>
          <p:cNvPicPr>
            <a:picLocks noChangeAspect="1"/>
          </p:cNvPicPr>
          <p:nvPr/>
        </p:nvPicPr>
        <p:blipFill>
          <a:blip r:embed="rId2"/>
          <a:stretch>
            <a:fillRect/>
          </a:stretch>
        </p:blipFill>
        <p:spPr>
          <a:xfrm>
            <a:off x="9650854" y="5612525"/>
            <a:ext cx="1895333" cy="490256"/>
          </a:xfrm>
          <a:prstGeom prst="rect">
            <a:avLst/>
          </a:prstGeom>
        </p:spPr>
      </p:pic>
      <p:sp>
        <p:nvSpPr>
          <p:cNvPr id="6" name="Title 1">
            <a:extLst>
              <a:ext uri="{FF2B5EF4-FFF2-40B4-BE49-F238E27FC236}">
                <a16:creationId xmlns:a16="http://schemas.microsoft.com/office/drawing/2014/main" id="{C94ECEAE-7555-429A-A316-1CC26FA7B6E4}"/>
              </a:ext>
            </a:extLst>
          </p:cNvPr>
          <p:cNvSpPr>
            <a:spLocks noGrp="1"/>
          </p:cNvSpPr>
          <p:nvPr>
            <p:ph type="title"/>
          </p:nvPr>
        </p:nvSpPr>
        <p:spPr>
          <a:xfrm>
            <a:off x="739489" y="1376855"/>
            <a:ext cx="10515600" cy="2283546"/>
          </a:xfrm>
        </p:spPr>
        <p:txBody>
          <a:bodyPr anchor="b">
            <a:noAutofit/>
          </a:bodyPr>
          <a:lstStyle>
            <a:lvl1pPr>
              <a:defRPr sz="6000">
                <a:solidFill>
                  <a:srgbClr val="445566"/>
                </a:solidFill>
              </a:defRPr>
            </a:lvl1pPr>
          </a:lstStyle>
          <a:p>
            <a:r>
              <a:rPr lang="en-US" dirty="0"/>
              <a:t>Click to edit Master title style</a:t>
            </a:r>
          </a:p>
        </p:txBody>
      </p:sp>
      <p:sp>
        <p:nvSpPr>
          <p:cNvPr id="7" name="Text Placeholder 2">
            <a:extLst>
              <a:ext uri="{FF2B5EF4-FFF2-40B4-BE49-F238E27FC236}">
                <a16:creationId xmlns:a16="http://schemas.microsoft.com/office/drawing/2014/main" id="{61865CA3-351E-4528-8AE7-662F109698E7}"/>
              </a:ext>
            </a:extLst>
          </p:cNvPr>
          <p:cNvSpPr>
            <a:spLocks noGrp="1"/>
          </p:cNvSpPr>
          <p:nvPr>
            <p:ph type="body" idx="1" hasCustomPrompt="1"/>
          </p:nvPr>
        </p:nvSpPr>
        <p:spPr>
          <a:xfrm>
            <a:off x="739489" y="3660401"/>
            <a:ext cx="10515600" cy="1500187"/>
          </a:xfrm>
        </p:spPr>
        <p:txBody>
          <a:bodyPr>
            <a:noAutofit/>
          </a:bodyPr>
          <a:lstStyle>
            <a:lvl1pPr marL="0" indent="0">
              <a:buNone/>
              <a:defRPr sz="3200">
                <a:solidFill>
                  <a:srgbClr val="798A9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180068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182880"/>
            <a:ext cx="10058400" cy="914400"/>
          </a:xfrm>
        </p:spPr>
        <p:txBody>
          <a:bodyPr>
            <a:normAutofit/>
          </a:bodyPr>
          <a:lstStyle>
            <a:lvl1pPr>
              <a:defRPr sz="4000"/>
            </a:lvl1pPr>
          </a:lstStyle>
          <a:p>
            <a:r>
              <a:rPr lang="en-US"/>
              <a:t>Click to edit Master title style</a:t>
            </a:r>
          </a:p>
        </p:txBody>
      </p:sp>
    </p:spTree>
    <p:extLst>
      <p:ext uri="{BB962C8B-B14F-4D97-AF65-F5344CB8AC3E}">
        <p14:creationId xmlns:p14="http://schemas.microsoft.com/office/powerpoint/2010/main" val="1597619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1374228"/>
            <a:ext cx="3932237" cy="914400"/>
          </a:xfrm>
        </p:spPr>
        <p:txBody>
          <a:bodyPr anchor="b"/>
          <a:lstStyle>
            <a:lvl1pPr>
              <a:defRPr sz="3200">
                <a:solidFill>
                  <a:schemeClr val="bg2">
                    <a:lumMod val="50000"/>
                  </a:schemeClr>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5183188" y="1374228"/>
            <a:ext cx="6172200" cy="47180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288628"/>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184792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cSld name="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7137033"/>
      </p:ext>
    </p:extLst>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182880"/>
            <a:ext cx="10058400" cy="914400"/>
          </a:xfrm>
        </p:spPr>
        <p:txBody>
          <a:bodyPr>
            <a:normAutofit/>
          </a:bodyPr>
          <a:lstStyle>
            <a:lvl1pPr>
              <a:defRPr sz="4000" b="0"/>
            </a:lvl1p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marL="457200" indent="-457200">
              <a:buFont typeface="Arial" charset="0"/>
              <a:buChar char="•"/>
              <a:defRPr/>
            </a:lvl1pPr>
          </a:lstStyle>
          <a:p>
            <a:pPr lvl="0"/>
            <a:r>
              <a:rPr lang="en-US" dirty="0"/>
              <a:t>Click to edit master text style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352832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amp; Bullets">
    <p:bg>
      <p:bgPr>
        <a:solidFill>
          <a:srgbClr val="222222"/>
        </a:solidFill>
        <a:effectLst/>
      </p:bgPr>
    </p:bg>
    <p:spTree>
      <p:nvGrpSpPr>
        <p:cNvPr id="1" name=""/>
        <p:cNvGrpSpPr/>
        <p:nvPr/>
      </p:nvGrpSpPr>
      <p:grpSpPr>
        <a:xfrm>
          <a:off x="0" y="0"/>
          <a:ext cx="0" cy="0"/>
          <a:chOff x="0" y="0"/>
          <a:chExt cx="0" cy="0"/>
        </a:xfrm>
      </p:grpSpPr>
      <p:sp>
        <p:nvSpPr>
          <p:cNvPr id="71" name="Text"/>
          <p:cNvSpPr txBox="1">
            <a:spLocks noGrp="1"/>
          </p:cNvSpPr>
          <p:nvPr>
            <p:ph type="body" sz="quarter" idx="13"/>
          </p:nvPr>
        </p:nvSpPr>
        <p:spPr>
          <a:xfrm>
            <a:off x="1809750" y="348755"/>
            <a:ext cx="7858125" cy="294183"/>
          </a:xfrm>
          <a:prstGeom prst="rect">
            <a:avLst/>
          </a:prstGeom>
        </p:spPr>
        <p:txBody>
          <a:bodyPr anchor="b">
            <a:spAutoFit/>
          </a:bodyPr>
          <a:lstStyle>
            <a:lvl1pPr marL="0" indent="0" defTabSz="321469">
              <a:lnSpc>
                <a:spcPct val="80000"/>
              </a:lnSpc>
              <a:spcBef>
                <a:spcPts val="0"/>
              </a:spcBef>
              <a:buClrTx/>
              <a:buSzTx/>
              <a:buFontTx/>
              <a:buNone/>
              <a:defRPr sz="1600" cap="all" spc="80">
                <a:latin typeface="DIN Alternate"/>
                <a:ea typeface="DIN Alternate"/>
                <a:cs typeface="DIN Alternate"/>
                <a:sym typeface="DIN Alternate"/>
              </a:defRPr>
            </a:lvl1pPr>
          </a:lstStyle>
          <a:p>
            <a:r>
              <a:t>Text</a:t>
            </a:r>
          </a:p>
        </p:txBody>
      </p:sp>
      <p:sp>
        <p:nvSpPr>
          <p:cNvPr id="72" name="Title Text"/>
          <p:cNvSpPr txBox="1">
            <a:spLocks noGrp="1"/>
          </p:cNvSpPr>
          <p:nvPr>
            <p:ph type="title"/>
          </p:nvPr>
        </p:nvSpPr>
        <p:spPr>
          <a:prstGeom prst="rect">
            <a:avLst/>
          </a:prstGeom>
        </p:spPr>
        <p:txBody>
          <a:bodyPr/>
          <a:lstStyle/>
          <a:p>
            <a:r>
              <a:t>Title Text</a:t>
            </a:r>
          </a:p>
        </p:txBody>
      </p:sp>
      <p:sp>
        <p:nvSpPr>
          <p:cNvPr id="73" name="Body Level One…"/>
          <p:cNvSpPr txBox="1">
            <a:spLocks noGrp="1"/>
          </p:cNvSpPr>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Body Level One</a:t>
            </a:r>
          </a:p>
          <a:p>
            <a:pPr lvl="1"/>
            <a:r>
              <a:t>Body Level Two</a:t>
            </a:r>
          </a:p>
          <a:p>
            <a:pPr lvl="2"/>
            <a:r>
              <a:t>Body Level Three</a:t>
            </a:r>
          </a:p>
          <a:p>
            <a:pPr lvl="3"/>
            <a:r>
              <a:t>Body Level Four</a:t>
            </a:r>
          </a:p>
          <a:p>
            <a:pPr lvl="4"/>
            <a:r>
              <a:t>Body Level Five</a:t>
            </a:r>
          </a:p>
        </p:txBody>
      </p:sp>
      <p:sp>
        <p:nvSpPr>
          <p:cNvPr id="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96985640"/>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Blank Alt">
    <p:spTree>
      <p:nvGrpSpPr>
        <p:cNvPr id="1" name=""/>
        <p:cNvGrpSpPr/>
        <p:nvPr/>
      </p:nvGrpSpPr>
      <p:grpSpPr>
        <a:xfrm>
          <a:off x="0" y="0"/>
          <a:ext cx="0" cy="0"/>
          <a:chOff x="0" y="0"/>
          <a:chExt cx="0" cy="0"/>
        </a:xfrm>
      </p:grpSpPr>
      <p:sp>
        <p:nvSpPr>
          <p:cNvPr id="1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330970"/>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1_Title &amp; Bullets">
    <p:spTree>
      <p:nvGrpSpPr>
        <p:cNvPr id="1" name=""/>
        <p:cNvGrpSpPr/>
        <p:nvPr/>
      </p:nvGrpSpPr>
      <p:grpSpPr>
        <a:xfrm>
          <a:off x="0" y="0"/>
          <a:ext cx="0" cy="0"/>
          <a:chOff x="0" y="0"/>
          <a:chExt cx="0" cy="0"/>
        </a:xfrm>
      </p:grpSpPr>
      <p:sp>
        <p:nvSpPr>
          <p:cNvPr id="182" name="Title Text"/>
          <p:cNvSpPr txBox="1">
            <a:spLocks noGrp="1"/>
          </p:cNvSpPr>
          <p:nvPr>
            <p:ph type="title"/>
          </p:nvPr>
        </p:nvSpPr>
        <p:spPr>
          <a:xfrm>
            <a:off x="2193727" y="312539"/>
            <a:ext cx="7804547" cy="1518047"/>
          </a:xfrm>
          <a:prstGeom prst="rect">
            <a:avLst/>
          </a:prstGeom>
        </p:spPr>
        <p:txBody>
          <a:bodyPr anchor="ctr"/>
          <a:lstStyle>
            <a:lvl1pPr algn="ctr">
              <a:lnSpc>
                <a:spcPct val="100000"/>
              </a:lnSpc>
              <a:spcBef>
                <a:spcPts val="0"/>
              </a:spcBef>
              <a:defRPr sz="5600" cap="none">
                <a:solidFill>
                  <a:srgbClr val="000000"/>
                </a:solidFill>
                <a:latin typeface="Helvetica Light"/>
                <a:ea typeface="Helvetica Light"/>
                <a:cs typeface="Helvetica Light"/>
                <a:sym typeface="Helvetica Light"/>
              </a:defRPr>
            </a:lvl1pPr>
          </a:lstStyle>
          <a:p>
            <a:r>
              <a:t>Title Text</a:t>
            </a:r>
          </a:p>
        </p:txBody>
      </p:sp>
      <p:sp>
        <p:nvSpPr>
          <p:cNvPr id="183" name="Body Level One…"/>
          <p:cNvSpPr txBox="1">
            <a:spLocks noGrp="1"/>
          </p:cNvSpPr>
          <p:nvPr>
            <p:ph type="body" idx="1"/>
          </p:nvPr>
        </p:nvSpPr>
        <p:spPr>
          <a:xfrm>
            <a:off x="2193727" y="1830586"/>
            <a:ext cx="7804547" cy="4420196"/>
          </a:xfrm>
          <a:prstGeom prst="rect">
            <a:avLst/>
          </a:prstGeom>
        </p:spPr>
        <p:txBody>
          <a:bodyPr anchor="ctr"/>
          <a:lstStyle>
            <a:lvl1pPr marL="308681" indent="-308681">
              <a:spcBef>
                <a:spcPts val="2950"/>
              </a:spcBef>
              <a:buClrTx/>
              <a:buSzPct val="75000"/>
              <a:buFontTx/>
              <a:buChar char="•"/>
              <a:defRPr sz="2500">
                <a:solidFill>
                  <a:srgbClr val="000000"/>
                </a:solidFill>
                <a:latin typeface="Helvetica Light"/>
                <a:ea typeface="Helvetica Light"/>
                <a:cs typeface="Helvetica Light"/>
                <a:sym typeface="Helvetica Light"/>
              </a:defRPr>
            </a:lvl1pPr>
            <a:lvl2pPr marL="530931" indent="-308681">
              <a:spcBef>
                <a:spcPts val="2950"/>
              </a:spcBef>
              <a:buClrTx/>
              <a:buSzPct val="75000"/>
              <a:buFontTx/>
              <a:buChar char="•"/>
              <a:defRPr sz="2500">
                <a:solidFill>
                  <a:srgbClr val="000000"/>
                </a:solidFill>
                <a:latin typeface="Helvetica Light"/>
                <a:ea typeface="Helvetica Light"/>
                <a:cs typeface="Helvetica Light"/>
                <a:sym typeface="Helvetica Light"/>
              </a:defRPr>
            </a:lvl2pPr>
            <a:lvl3pPr marL="753181" indent="-308681">
              <a:spcBef>
                <a:spcPts val="2950"/>
              </a:spcBef>
              <a:buClrTx/>
              <a:buSzPct val="75000"/>
              <a:buFontTx/>
              <a:buChar char="•"/>
              <a:defRPr sz="2500">
                <a:solidFill>
                  <a:srgbClr val="000000"/>
                </a:solidFill>
                <a:latin typeface="Helvetica Light"/>
                <a:ea typeface="Helvetica Light"/>
                <a:cs typeface="Helvetica Light"/>
                <a:sym typeface="Helvetica Light"/>
              </a:defRPr>
            </a:lvl3pPr>
            <a:lvl4pPr marL="975431" indent="-308681">
              <a:spcBef>
                <a:spcPts val="2950"/>
              </a:spcBef>
              <a:buClrTx/>
              <a:buSzPct val="75000"/>
              <a:buFontTx/>
              <a:buChar char="•"/>
              <a:defRPr sz="2500">
                <a:solidFill>
                  <a:srgbClr val="000000"/>
                </a:solidFill>
                <a:latin typeface="Helvetica Light"/>
                <a:ea typeface="Helvetica Light"/>
                <a:cs typeface="Helvetica Light"/>
                <a:sym typeface="Helvetica Light"/>
              </a:defRPr>
            </a:lvl4pPr>
            <a:lvl5pPr marL="1197681" indent="-308681">
              <a:spcBef>
                <a:spcPts val="2950"/>
              </a:spcBef>
              <a:buClrTx/>
              <a:buSzPct val="75000"/>
              <a:buFontTx/>
              <a:buChar char="•"/>
              <a:defRPr sz="2500">
                <a:solidFill>
                  <a:srgbClr val="000000"/>
                </a:solidFill>
                <a:latin typeface="Helvetica Light"/>
                <a:ea typeface="Helvetica Light"/>
                <a:cs typeface="Helvetica Light"/>
                <a:sym typeface="Helvetica Light"/>
              </a:defRPr>
            </a:lvl5pPr>
          </a:lstStyle>
          <a:p>
            <a:r>
              <a:t>Body Level One</a:t>
            </a:r>
          </a:p>
          <a:p>
            <a:pPr lvl="1"/>
            <a:r>
              <a:t>Body Level Two</a:t>
            </a:r>
          </a:p>
          <a:p>
            <a:pPr lvl="2"/>
            <a:r>
              <a:t>Body Level Three</a:t>
            </a:r>
          </a:p>
          <a:p>
            <a:pPr lvl="3"/>
            <a:r>
              <a:t>Body Level Four</a:t>
            </a:r>
          </a:p>
          <a:p>
            <a:pPr lvl="4"/>
            <a:r>
              <a:t>Body Level Five</a:t>
            </a:r>
          </a:p>
        </p:txBody>
      </p:sp>
      <p:sp>
        <p:nvSpPr>
          <p:cNvPr id="184" name="Slide Number"/>
          <p:cNvSpPr txBox="1">
            <a:spLocks noGrp="1"/>
          </p:cNvSpPr>
          <p:nvPr>
            <p:ph type="sldNum" sz="quarter" idx="2"/>
          </p:nvPr>
        </p:nvSpPr>
        <p:spPr>
          <a:xfrm>
            <a:off x="5967907" y="6505277"/>
            <a:ext cx="247257" cy="255588"/>
          </a:xfrm>
          <a:prstGeom prst="rect">
            <a:avLst/>
          </a:prstGeom>
        </p:spPr>
        <p:txBody>
          <a:bodyPr/>
          <a:lstStyle>
            <a:lvl1pPr algn="ctr">
              <a:lnSpc>
                <a:spcPct val="100000"/>
              </a:lnSpc>
              <a:defRPr sz="1200">
                <a:solidFill>
                  <a:srgbClr val="000000"/>
                </a:solidFill>
                <a:latin typeface="Helvetica Light"/>
                <a:ea typeface="Helvetica Light"/>
                <a:cs typeface="Helvetica Light"/>
                <a:sym typeface="Helvetica Light"/>
              </a:defRPr>
            </a:lvl1pPr>
          </a:lstStyle>
          <a:p>
            <a:fld id="{86CB4B4D-7CA3-9044-876B-883B54F8677D}" type="slidenum">
              <a:t>‹#›</a:t>
            </a:fld>
            <a:endParaRPr/>
          </a:p>
        </p:txBody>
      </p:sp>
    </p:spTree>
    <p:extLst>
      <p:ext uri="{BB962C8B-B14F-4D97-AF65-F5344CB8AC3E}">
        <p14:creationId xmlns:p14="http://schemas.microsoft.com/office/powerpoint/2010/main" val="156531825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9489" y="1376855"/>
            <a:ext cx="10515600" cy="2283546"/>
          </a:xfrm>
        </p:spPr>
        <p:txBody>
          <a:bodyPr anchor="b">
            <a:noAutofit/>
          </a:bodyPr>
          <a:lstStyle>
            <a:lvl1pPr>
              <a:defRPr sz="6000">
                <a:solidFill>
                  <a:srgbClr val="445566"/>
                </a:solidFill>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739489" y="3660401"/>
            <a:ext cx="10515600" cy="1500187"/>
          </a:xfrm>
        </p:spPr>
        <p:txBody>
          <a:bodyPr>
            <a:noAutofit/>
          </a:bodyPr>
          <a:lstStyle>
            <a:lvl1pPr marL="0" indent="0">
              <a:buNone/>
              <a:defRPr sz="3200">
                <a:solidFill>
                  <a:srgbClr val="798A9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82106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182880"/>
            <a:ext cx="10058400" cy="914400"/>
          </a:xfrm>
        </p:spPr>
        <p:txBody>
          <a:bodyPr>
            <a:normAutofit/>
          </a:bodyPr>
          <a:lstStyle>
            <a:lvl1pPr>
              <a:defRPr sz="4000"/>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9835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89799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374227"/>
            <a:ext cx="3932237" cy="914400"/>
          </a:xfrm>
        </p:spPr>
        <p:txBody>
          <a:bodyPr anchor="b"/>
          <a:lstStyle>
            <a:lvl1pPr>
              <a:defRPr sz="3200">
                <a:solidFill>
                  <a:schemeClr val="bg2">
                    <a:lumMod val="50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5183188" y="1374227"/>
            <a:ext cx="6172200" cy="47180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288627"/>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10152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inal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7FFE393-51CA-42F1-AD18-520CC135EC77}"/>
              </a:ext>
            </a:extLst>
          </p:cNvPr>
          <p:cNvSpPr txBox="1">
            <a:spLocks/>
          </p:cNvSpPr>
          <p:nvPr/>
        </p:nvSpPr>
        <p:spPr>
          <a:xfrm>
            <a:off x="7201689" y="6212648"/>
            <a:ext cx="4465468" cy="316817"/>
          </a:xfrm>
          <a:prstGeom prst="rect">
            <a:avLst/>
          </a:prstGeom>
          <a:no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pPr algn="r"/>
            <a:r>
              <a:rPr lang="en-US" sz="1000" dirty="0">
                <a:solidFill>
                  <a:schemeClr val="tx1"/>
                </a:solidFill>
              </a:rPr>
              <a:t>An Advisor Development Organization (ADO)</a:t>
            </a:r>
          </a:p>
        </p:txBody>
      </p:sp>
      <p:pic>
        <p:nvPicPr>
          <p:cNvPr id="5" name="Picture 4">
            <a:extLst>
              <a:ext uri="{FF2B5EF4-FFF2-40B4-BE49-F238E27FC236}">
                <a16:creationId xmlns:a16="http://schemas.microsoft.com/office/drawing/2014/main" id="{05ECBC57-B0D1-4ECD-81BF-92CA019359EC}"/>
              </a:ext>
            </a:extLst>
          </p:cNvPr>
          <p:cNvPicPr>
            <a:picLocks noChangeAspect="1"/>
          </p:cNvPicPr>
          <p:nvPr/>
        </p:nvPicPr>
        <p:blipFill>
          <a:blip r:embed="rId2"/>
          <a:stretch>
            <a:fillRect/>
          </a:stretch>
        </p:blipFill>
        <p:spPr>
          <a:xfrm>
            <a:off x="9650854" y="5612525"/>
            <a:ext cx="1895333" cy="490256"/>
          </a:xfrm>
          <a:prstGeom prst="rect">
            <a:avLst/>
          </a:prstGeom>
        </p:spPr>
      </p:pic>
      <p:sp>
        <p:nvSpPr>
          <p:cNvPr id="6" name="Title 1">
            <a:extLst>
              <a:ext uri="{FF2B5EF4-FFF2-40B4-BE49-F238E27FC236}">
                <a16:creationId xmlns:a16="http://schemas.microsoft.com/office/drawing/2014/main" id="{C94ECEAE-7555-429A-A316-1CC26FA7B6E4}"/>
              </a:ext>
            </a:extLst>
          </p:cNvPr>
          <p:cNvSpPr>
            <a:spLocks noGrp="1"/>
          </p:cNvSpPr>
          <p:nvPr>
            <p:ph type="title"/>
          </p:nvPr>
        </p:nvSpPr>
        <p:spPr>
          <a:xfrm>
            <a:off x="739489" y="1376855"/>
            <a:ext cx="10515600" cy="2283546"/>
          </a:xfrm>
        </p:spPr>
        <p:txBody>
          <a:bodyPr anchor="b">
            <a:noAutofit/>
          </a:bodyPr>
          <a:lstStyle>
            <a:lvl1pPr>
              <a:defRPr sz="6000">
                <a:solidFill>
                  <a:srgbClr val="445566"/>
                </a:solidFill>
              </a:defRPr>
            </a:lvl1p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61865CA3-351E-4528-8AE7-662F109698E7}"/>
              </a:ext>
            </a:extLst>
          </p:cNvPr>
          <p:cNvSpPr>
            <a:spLocks noGrp="1"/>
          </p:cNvSpPr>
          <p:nvPr>
            <p:ph type="body" idx="1" hasCustomPrompt="1"/>
          </p:nvPr>
        </p:nvSpPr>
        <p:spPr>
          <a:xfrm>
            <a:off x="739489" y="3660401"/>
            <a:ext cx="10515600" cy="1500187"/>
          </a:xfrm>
        </p:spPr>
        <p:txBody>
          <a:bodyPr>
            <a:noAutofit/>
          </a:bodyPr>
          <a:lstStyle>
            <a:lvl1pPr marL="0" indent="0">
              <a:buNone/>
              <a:defRPr sz="3200">
                <a:solidFill>
                  <a:srgbClr val="798A9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504577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182880"/>
            <a:ext cx="10058400" cy="914400"/>
          </a:xfrm>
        </p:spPr>
        <p:txBody>
          <a:bodyPr>
            <a:normAutofit/>
          </a:bodyPr>
          <a:lstStyle>
            <a:lvl1pPr>
              <a:defRPr sz="4000"/>
            </a:lvl1pPr>
          </a:lstStyle>
          <a:p>
            <a:r>
              <a:rPr lang="en-US"/>
              <a:t>Click to edit Master title style</a:t>
            </a:r>
          </a:p>
        </p:txBody>
      </p:sp>
    </p:spTree>
    <p:extLst>
      <p:ext uri="{BB962C8B-B14F-4D97-AF65-F5344CB8AC3E}">
        <p14:creationId xmlns:p14="http://schemas.microsoft.com/office/powerpoint/2010/main" val="2614478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1374228"/>
            <a:ext cx="3932237" cy="914400"/>
          </a:xfrm>
        </p:spPr>
        <p:txBody>
          <a:bodyPr anchor="b"/>
          <a:lstStyle>
            <a:lvl1pPr>
              <a:defRPr sz="3200">
                <a:solidFill>
                  <a:schemeClr val="bg2">
                    <a:lumMod val="50000"/>
                  </a:schemeClr>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5183188" y="1374228"/>
            <a:ext cx="6172200" cy="47180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288628"/>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240120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image" Target="../media/image1.jpg"/><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182880"/>
            <a:ext cx="10058400" cy="9144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341674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0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182880"/>
            <a:ext cx="10058400" cy="914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95265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Lst>
  <p:txStyles>
    <p:titleStyle>
      <a:lvl1pPr algn="l" defTabSz="914400" rtl="0" eaLnBrk="1" latinLnBrk="0" hangingPunct="1">
        <a:lnSpc>
          <a:spcPct val="90000"/>
        </a:lnSpc>
        <a:spcBef>
          <a:spcPct val="0"/>
        </a:spcBef>
        <a:buNone/>
        <a:defRPr sz="4000" b="1" kern="1200">
          <a:solidFill>
            <a:schemeClr val="bg1"/>
          </a:solidFill>
          <a:effectLst>
            <a:outerShdw blurRad="38100" dist="38100" dir="2700000" algn="tl">
              <a:srgbClr val="000000">
                <a:alpha val="43137"/>
              </a:srgbClr>
            </a:outerShdw>
          </a:effectLst>
          <a:latin typeface="Univers Condensed" panose="020B050602020205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Univers Condensed" panose="020B050602020205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Univers Condensed" panose="020B050602020205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Univers Condensed" panose="020B050602020205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Univers Condensed" panose="020B050602020205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Univers Condensed" panose="020B050602020205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smartasset.com/investing/60-40-portfolio" TargetMode="Externa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hyperlink" Target="https://money.usnews.com/investing/financial-advisors/articles/does-the-4-withdrawal-rule-still-apply-to-todays-retirees" TargetMode="External"/><Relationship Id="rId2" Type="http://schemas.openxmlformats.org/officeDocument/2006/relationships/image" Target="../media/image9.png"/><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1.xml"/><Relationship Id="rId5" Type="http://schemas.openxmlformats.org/officeDocument/2006/relationships/hyperlink" Target="https://money.usnews.com/investing/financial-advisors/articles/does-the-4-withdrawal-rule-still-apply-to-todays-retirees" TargetMode="Externa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hyperlink" Target="https://retirementresearcher.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1.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6E8DA-5AC8-42DF-9EE7-B155D9F6E587}"/>
              </a:ext>
            </a:extLst>
          </p:cNvPr>
          <p:cNvSpPr>
            <a:spLocks noGrp="1"/>
          </p:cNvSpPr>
          <p:nvPr>
            <p:ph type="ctrTitle"/>
          </p:nvPr>
        </p:nvSpPr>
        <p:spPr/>
        <p:txBody>
          <a:bodyPr/>
          <a:lstStyle/>
          <a:p>
            <a:r>
              <a:rPr lang="en-US" dirty="0"/>
              <a:t> </a:t>
            </a:r>
          </a:p>
        </p:txBody>
      </p:sp>
      <p:sp>
        <p:nvSpPr>
          <p:cNvPr id="3" name="Subtitle 2">
            <a:extLst>
              <a:ext uri="{FF2B5EF4-FFF2-40B4-BE49-F238E27FC236}">
                <a16:creationId xmlns:a16="http://schemas.microsoft.com/office/drawing/2014/main" id="{3D92C035-D3C7-46F6-853E-4F68E056CF0F}"/>
              </a:ext>
            </a:extLst>
          </p:cNvPr>
          <p:cNvSpPr>
            <a:spLocks noGrp="1"/>
          </p:cNvSpPr>
          <p:nvPr>
            <p:ph type="subTitle" idx="1"/>
          </p:nvPr>
        </p:nvSpPr>
        <p:spPr/>
        <p:txBody>
          <a:bodyPr/>
          <a:lstStyle/>
          <a:p>
            <a:r>
              <a:rPr lang="en-US" dirty="0"/>
              <a:t>Bond alternative</a:t>
            </a:r>
          </a:p>
        </p:txBody>
      </p:sp>
      <p:pic>
        <p:nvPicPr>
          <p:cNvPr id="7" name="Picture 6" descr="A close up of a sign&#10;&#10;Description automatically generated">
            <a:extLst>
              <a:ext uri="{FF2B5EF4-FFF2-40B4-BE49-F238E27FC236}">
                <a16:creationId xmlns:a16="http://schemas.microsoft.com/office/drawing/2014/main" id="{C73F5F39-68E4-444A-8F5A-08CD3062C9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3170" y="843348"/>
            <a:ext cx="4705659" cy="3636191"/>
          </a:xfrm>
          <a:prstGeom prst="rect">
            <a:avLst/>
          </a:prstGeom>
        </p:spPr>
      </p:pic>
    </p:spTree>
    <p:extLst>
      <p:ext uri="{BB962C8B-B14F-4D97-AF65-F5344CB8AC3E}">
        <p14:creationId xmlns:p14="http://schemas.microsoft.com/office/powerpoint/2010/main" val="20756413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E5D99-828D-43DE-9E8D-27F64E370282}"/>
              </a:ext>
            </a:extLst>
          </p:cNvPr>
          <p:cNvSpPr>
            <a:spLocks noGrp="1"/>
          </p:cNvSpPr>
          <p:nvPr>
            <p:ph type="title"/>
          </p:nvPr>
        </p:nvSpPr>
        <p:spPr/>
        <p:txBody>
          <a:bodyPr/>
          <a:lstStyle/>
          <a:p>
            <a:r>
              <a:rPr lang="en-US" dirty="0"/>
              <a:t>When Interest rates rise, think Annuities!</a:t>
            </a:r>
          </a:p>
        </p:txBody>
      </p:sp>
      <p:pic>
        <p:nvPicPr>
          <p:cNvPr id="4" name="Content Placeholder 3">
            <a:extLst>
              <a:ext uri="{FF2B5EF4-FFF2-40B4-BE49-F238E27FC236}">
                <a16:creationId xmlns:a16="http://schemas.microsoft.com/office/drawing/2014/main" id="{8CBEBA0D-B06C-442A-A868-21C207F21E73}"/>
              </a:ext>
            </a:extLst>
          </p:cNvPr>
          <p:cNvPicPr>
            <a:picLocks noGrp="1" noChangeAspect="1"/>
          </p:cNvPicPr>
          <p:nvPr>
            <p:ph idx="1"/>
          </p:nvPr>
        </p:nvPicPr>
        <p:blipFill>
          <a:blip r:embed="rId2"/>
          <a:stretch>
            <a:fillRect/>
          </a:stretch>
        </p:blipFill>
        <p:spPr>
          <a:xfrm>
            <a:off x="705413" y="1308790"/>
            <a:ext cx="4688222" cy="5391094"/>
          </a:xfrm>
          <a:prstGeom prst="rect">
            <a:avLst/>
          </a:prstGeom>
        </p:spPr>
      </p:pic>
      <p:pic>
        <p:nvPicPr>
          <p:cNvPr id="5" name="Picture 4">
            <a:extLst>
              <a:ext uri="{FF2B5EF4-FFF2-40B4-BE49-F238E27FC236}">
                <a16:creationId xmlns:a16="http://schemas.microsoft.com/office/drawing/2014/main" id="{9DA7E57A-FDC6-404C-9B3A-7E12F392F291}"/>
              </a:ext>
            </a:extLst>
          </p:cNvPr>
          <p:cNvPicPr>
            <a:picLocks noChangeAspect="1"/>
          </p:cNvPicPr>
          <p:nvPr/>
        </p:nvPicPr>
        <p:blipFill>
          <a:blip r:embed="rId3"/>
          <a:stretch>
            <a:fillRect/>
          </a:stretch>
        </p:blipFill>
        <p:spPr>
          <a:xfrm>
            <a:off x="6400800" y="1308790"/>
            <a:ext cx="4237646" cy="5365849"/>
          </a:xfrm>
          <a:prstGeom prst="rect">
            <a:avLst/>
          </a:prstGeom>
        </p:spPr>
      </p:pic>
    </p:spTree>
    <p:extLst>
      <p:ext uri="{BB962C8B-B14F-4D97-AF65-F5344CB8AC3E}">
        <p14:creationId xmlns:p14="http://schemas.microsoft.com/office/powerpoint/2010/main" val="3514832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F8DD6-A2E5-448C-A8DE-C313C020D5DB}"/>
              </a:ext>
            </a:extLst>
          </p:cNvPr>
          <p:cNvSpPr>
            <a:spLocks noGrp="1"/>
          </p:cNvSpPr>
          <p:nvPr>
            <p:ph type="title"/>
          </p:nvPr>
        </p:nvSpPr>
        <p:spPr/>
        <p:txBody>
          <a:bodyPr/>
          <a:lstStyle/>
          <a:p>
            <a:r>
              <a:rPr lang="en-US" dirty="0"/>
              <a:t>Athene Agility </a:t>
            </a:r>
          </a:p>
        </p:txBody>
      </p:sp>
      <p:sp>
        <p:nvSpPr>
          <p:cNvPr id="3" name="Content Placeholder 2">
            <a:extLst>
              <a:ext uri="{FF2B5EF4-FFF2-40B4-BE49-F238E27FC236}">
                <a16:creationId xmlns:a16="http://schemas.microsoft.com/office/drawing/2014/main" id="{DDC2B131-5479-4ED3-9FFA-C04BBE285BE4}"/>
              </a:ext>
            </a:extLst>
          </p:cNvPr>
          <p:cNvSpPr>
            <a:spLocks noGrp="1"/>
          </p:cNvSpPr>
          <p:nvPr>
            <p:ph idx="1"/>
          </p:nvPr>
        </p:nvSpPr>
        <p:spPr/>
        <p:txBody>
          <a:bodyPr/>
          <a:lstStyle/>
          <a:p>
            <a:r>
              <a:rPr lang="en-US" dirty="0"/>
              <a:t>10% liquidity available IMMEDIATELY</a:t>
            </a:r>
          </a:p>
          <a:p>
            <a:r>
              <a:rPr lang="en-US" dirty="0"/>
              <a:t>NO Fees associated with the contract</a:t>
            </a:r>
          </a:p>
          <a:p>
            <a:r>
              <a:rPr lang="en-US" dirty="0"/>
              <a:t>Good accumulation opportunity with their par rates and diversified strategies</a:t>
            </a:r>
          </a:p>
          <a:p>
            <a:r>
              <a:rPr lang="en-US" dirty="0"/>
              <a:t>Opportunity to have a guaranteed stream of income for the rest of both of your lives</a:t>
            </a:r>
          </a:p>
          <a:p>
            <a:r>
              <a:rPr lang="en-US" dirty="0"/>
              <a:t>20% Benefit Base Bonus that can be used for Legacy or Income in the future</a:t>
            </a:r>
          </a:p>
          <a:p>
            <a:endParaRPr lang="en-US" dirty="0"/>
          </a:p>
          <a:p>
            <a:endParaRPr lang="en-US" dirty="0"/>
          </a:p>
        </p:txBody>
      </p:sp>
    </p:spTree>
    <p:extLst>
      <p:ext uri="{BB962C8B-B14F-4D97-AF65-F5344CB8AC3E}">
        <p14:creationId xmlns:p14="http://schemas.microsoft.com/office/powerpoint/2010/main" val="4053552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6E024-8970-468E-8E78-BA1AE45E896A}"/>
              </a:ext>
            </a:extLst>
          </p:cNvPr>
          <p:cNvSpPr>
            <a:spLocks noGrp="1"/>
          </p:cNvSpPr>
          <p:nvPr>
            <p:ph type="title"/>
          </p:nvPr>
        </p:nvSpPr>
        <p:spPr/>
        <p:txBody>
          <a:bodyPr/>
          <a:lstStyle/>
          <a:p>
            <a:r>
              <a:rPr lang="en-US" dirty="0"/>
              <a:t>Bond Alternative</a:t>
            </a:r>
          </a:p>
        </p:txBody>
      </p:sp>
      <p:pic>
        <p:nvPicPr>
          <p:cNvPr id="4" name="Content Placeholder 3">
            <a:extLst>
              <a:ext uri="{FF2B5EF4-FFF2-40B4-BE49-F238E27FC236}">
                <a16:creationId xmlns:a16="http://schemas.microsoft.com/office/drawing/2014/main" id="{D9D92DC6-0603-40EF-993D-CDCD8C890A2D}"/>
              </a:ext>
            </a:extLst>
          </p:cNvPr>
          <p:cNvPicPr>
            <a:picLocks noGrp="1" noChangeAspect="1"/>
          </p:cNvPicPr>
          <p:nvPr>
            <p:ph idx="1"/>
          </p:nvPr>
        </p:nvPicPr>
        <p:blipFill>
          <a:blip r:embed="rId2"/>
          <a:stretch>
            <a:fillRect/>
          </a:stretch>
        </p:blipFill>
        <p:spPr>
          <a:xfrm>
            <a:off x="2002651" y="1495910"/>
            <a:ext cx="8186697" cy="4910253"/>
          </a:xfrm>
          <a:prstGeom prst="rect">
            <a:avLst/>
          </a:prstGeom>
        </p:spPr>
      </p:pic>
    </p:spTree>
    <p:extLst>
      <p:ext uri="{BB962C8B-B14F-4D97-AF65-F5344CB8AC3E}">
        <p14:creationId xmlns:p14="http://schemas.microsoft.com/office/powerpoint/2010/main" val="2215292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C1ECF-D33D-4FCC-9999-A7370316E9F0}"/>
              </a:ext>
            </a:extLst>
          </p:cNvPr>
          <p:cNvSpPr>
            <a:spLocks noGrp="1"/>
          </p:cNvSpPr>
          <p:nvPr>
            <p:ph type="title"/>
          </p:nvPr>
        </p:nvSpPr>
        <p:spPr>
          <a:xfrm>
            <a:off x="1371600" y="182880"/>
            <a:ext cx="10058400" cy="914400"/>
          </a:xfrm>
        </p:spPr>
        <p:txBody>
          <a:bodyPr anchor="ctr">
            <a:normAutofit/>
          </a:bodyPr>
          <a:lstStyle/>
          <a:p>
            <a:r>
              <a:rPr lang="en-US" dirty="0"/>
              <a:t>Agility Strategies</a:t>
            </a:r>
          </a:p>
        </p:txBody>
      </p:sp>
      <p:pic>
        <p:nvPicPr>
          <p:cNvPr id="4" name="Content Placeholder 3">
            <a:extLst>
              <a:ext uri="{FF2B5EF4-FFF2-40B4-BE49-F238E27FC236}">
                <a16:creationId xmlns:a16="http://schemas.microsoft.com/office/drawing/2014/main" id="{93F35856-906B-4D96-8191-779CA2AB5370}"/>
              </a:ext>
            </a:extLst>
          </p:cNvPr>
          <p:cNvPicPr>
            <a:picLocks noGrp="1" noChangeAspect="1"/>
          </p:cNvPicPr>
          <p:nvPr>
            <p:ph idx="1"/>
          </p:nvPr>
        </p:nvPicPr>
        <p:blipFill>
          <a:blip r:embed="rId2"/>
          <a:stretch>
            <a:fillRect/>
          </a:stretch>
        </p:blipFill>
        <p:spPr>
          <a:xfrm>
            <a:off x="184107" y="2286760"/>
            <a:ext cx="5691439" cy="3398423"/>
          </a:xfrm>
          <a:prstGeom prst="rect">
            <a:avLst/>
          </a:prstGeom>
        </p:spPr>
      </p:pic>
      <p:pic>
        <p:nvPicPr>
          <p:cNvPr id="5" name="Picture 4">
            <a:extLst>
              <a:ext uri="{FF2B5EF4-FFF2-40B4-BE49-F238E27FC236}">
                <a16:creationId xmlns:a16="http://schemas.microsoft.com/office/drawing/2014/main" id="{9D0F236E-4888-4215-B138-7250962B7135}"/>
              </a:ext>
            </a:extLst>
          </p:cNvPr>
          <p:cNvPicPr>
            <a:picLocks noChangeAspect="1"/>
          </p:cNvPicPr>
          <p:nvPr/>
        </p:nvPicPr>
        <p:blipFill>
          <a:blip r:embed="rId3"/>
          <a:stretch>
            <a:fillRect/>
          </a:stretch>
        </p:blipFill>
        <p:spPr>
          <a:xfrm>
            <a:off x="6053752" y="2286760"/>
            <a:ext cx="5712428" cy="3398423"/>
          </a:xfrm>
          <a:prstGeom prst="rect">
            <a:avLst/>
          </a:prstGeom>
        </p:spPr>
      </p:pic>
    </p:spTree>
    <p:extLst>
      <p:ext uri="{BB962C8B-B14F-4D97-AF65-F5344CB8AC3E}">
        <p14:creationId xmlns:p14="http://schemas.microsoft.com/office/powerpoint/2010/main" val="1218445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43178-7AE1-46FD-9D5D-4AAC3E84258E}"/>
              </a:ext>
            </a:extLst>
          </p:cNvPr>
          <p:cNvSpPr>
            <a:spLocks noGrp="1"/>
          </p:cNvSpPr>
          <p:nvPr>
            <p:ph type="title"/>
          </p:nvPr>
        </p:nvSpPr>
        <p:spPr/>
        <p:txBody>
          <a:bodyPr/>
          <a:lstStyle/>
          <a:p>
            <a:r>
              <a:rPr lang="en-US" dirty="0"/>
              <a:t>FOR AGENT</a:t>
            </a:r>
          </a:p>
        </p:txBody>
      </p:sp>
      <p:pic>
        <p:nvPicPr>
          <p:cNvPr id="4" name="Content Placeholder 3">
            <a:extLst>
              <a:ext uri="{FF2B5EF4-FFF2-40B4-BE49-F238E27FC236}">
                <a16:creationId xmlns:a16="http://schemas.microsoft.com/office/drawing/2014/main" id="{2D31B5CA-8B3F-462C-B788-73465A51DA52}"/>
              </a:ext>
            </a:extLst>
          </p:cNvPr>
          <p:cNvPicPr>
            <a:picLocks noGrp="1" noChangeAspect="1"/>
          </p:cNvPicPr>
          <p:nvPr>
            <p:ph idx="1"/>
          </p:nvPr>
        </p:nvPicPr>
        <p:blipFill>
          <a:blip r:embed="rId2"/>
          <a:stretch>
            <a:fillRect/>
          </a:stretch>
        </p:blipFill>
        <p:spPr>
          <a:xfrm>
            <a:off x="1126426" y="2814637"/>
            <a:ext cx="9083123" cy="2037779"/>
          </a:xfrm>
          <a:prstGeom prst="rect">
            <a:avLst/>
          </a:prstGeom>
        </p:spPr>
      </p:pic>
    </p:spTree>
    <p:extLst>
      <p:ext uri="{BB962C8B-B14F-4D97-AF65-F5344CB8AC3E}">
        <p14:creationId xmlns:p14="http://schemas.microsoft.com/office/powerpoint/2010/main" val="1457008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Sound Familiar?</a:t>
            </a:r>
            <a:endParaRPr lang="en-US" dirty="0"/>
          </a:p>
        </p:txBody>
      </p:sp>
      <p:pic>
        <p:nvPicPr>
          <p:cNvPr id="1026" name="Picture 2" descr="Destroying The 60/40 Portfolio Myth"/>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3612" y="1507573"/>
            <a:ext cx="5801784" cy="43513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hat Is The 4% Rule? How Much Money Do I Need To Retire? - YouT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7153" y="2237616"/>
            <a:ext cx="5140003" cy="2891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4095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a:effectLst/>
              </a:rPr>
              <a:t>What Is the 60/40 Portfolio (And Should You Have One</a:t>
            </a:r>
            <a:r>
              <a:rPr lang="en-US" b="0" dirty="0" smtClean="0">
                <a:effectLst/>
              </a:rPr>
              <a:t>)?</a:t>
            </a:r>
            <a:endParaRPr lang="en-US" dirty="0"/>
          </a:p>
        </p:txBody>
      </p:sp>
      <p:sp>
        <p:nvSpPr>
          <p:cNvPr id="5" name="Rectangle 4"/>
          <p:cNvSpPr/>
          <p:nvPr/>
        </p:nvSpPr>
        <p:spPr>
          <a:xfrm>
            <a:off x="584934" y="6334780"/>
            <a:ext cx="4424387" cy="523220"/>
          </a:xfrm>
          <a:prstGeom prst="rect">
            <a:avLst/>
          </a:prstGeom>
        </p:spPr>
        <p:txBody>
          <a:bodyPr wrap="square">
            <a:spAutoFit/>
          </a:bodyPr>
          <a:lstStyle/>
          <a:p>
            <a:r>
              <a:rPr lang="en-US" sz="1400" dirty="0">
                <a:hlinkClick r:id="rId2"/>
              </a:rPr>
              <a:t>https://</a:t>
            </a:r>
            <a:r>
              <a:rPr lang="en-US" sz="1400" dirty="0" smtClean="0">
                <a:hlinkClick r:id="rId2"/>
              </a:rPr>
              <a:t>smartasset.com/investing/60-40-portfolio</a:t>
            </a:r>
            <a:r>
              <a:rPr lang="en-US" sz="1400" dirty="0" smtClean="0"/>
              <a:t> </a:t>
            </a:r>
          </a:p>
          <a:p>
            <a:r>
              <a:rPr lang="en-US" sz="1400" dirty="0" smtClean="0"/>
              <a:t>Sep 2019</a:t>
            </a:r>
            <a:endParaRPr lang="en-US" sz="1400" dirty="0"/>
          </a:p>
        </p:txBody>
      </p:sp>
      <p:pic>
        <p:nvPicPr>
          <p:cNvPr id="7" name="Content Placeholder 6"/>
          <p:cNvPicPr>
            <a:picLocks noGrp="1" noChangeAspect="1"/>
          </p:cNvPicPr>
          <p:nvPr>
            <p:ph idx="1"/>
          </p:nvPr>
        </p:nvPicPr>
        <p:blipFill>
          <a:blip r:embed="rId3"/>
          <a:stretch>
            <a:fillRect/>
          </a:stretch>
        </p:blipFill>
        <p:spPr>
          <a:xfrm>
            <a:off x="2418851" y="1097279"/>
            <a:ext cx="5717983" cy="5144523"/>
          </a:xfrm>
          <a:prstGeom prst="rect">
            <a:avLst/>
          </a:prstGeom>
        </p:spPr>
      </p:pic>
    </p:spTree>
    <p:extLst>
      <p:ext uri="{BB962C8B-B14F-4D97-AF65-F5344CB8AC3E}">
        <p14:creationId xmlns:p14="http://schemas.microsoft.com/office/powerpoint/2010/main" val="364275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4B249-863F-47CB-A9B7-93C5118C880B}"/>
              </a:ext>
            </a:extLst>
          </p:cNvPr>
          <p:cNvSpPr>
            <a:spLocks noGrp="1"/>
          </p:cNvSpPr>
          <p:nvPr>
            <p:ph type="title"/>
          </p:nvPr>
        </p:nvSpPr>
        <p:spPr/>
        <p:txBody>
          <a:bodyPr/>
          <a:lstStyle/>
          <a:p>
            <a:r>
              <a:rPr lang="en-US" dirty="0"/>
              <a:t>Does the 4% Withdrawal Rule Still Apply?</a:t>
            </a:r>
          </a:p>
        </p:txBody>
      </p:sp>
      <p:pic>
        <p:nvPicPr>
          <p:cNvPr id="5" name="Content Placeholder 4">
            <a:extLst>
              <a:ext uri="{FF2B5EF4-FFF2-40B4-BE49-F238E27FC236}">
                <a16:creationId xmlns:a16="http://schemas.microsoft.com/office/drawing/2014/main" id="{3441F0F9-490E-4744-8776-73A39849E1D6}"/>
              </a:ext>
            </a:extLst>
          </p:cNvPr>
          <p:cNvPicPr>
            <a:picLocks noGrp="1" noChangeAspect="1"/>
          </p:cNvPicPr>
          <p:nvPr>
            <p:ph idx="1"/>
          </p:nvPr>
        </p:nvPicPr>
        <p:blipFill>
          <a:blip r:embed="rId2"/>
          <a:stretch>
            <a:fillRect/>
          </a:stretch>
        </p:blipFill>
        <p:spPr>
          <a:xfrm>
            <a:off x="6096000" y="1555725"/>
            <a:ext cx="5120640" cy="4411329"/>
          </a:xfrm>
          <a:prstGeom prst="rect">
            <a:avLst/>
          </a:prstGeom>
        </p:spPr>
      </p:pic>
      <p:sp>
        <p:nvSpPr>
          <p:cNvPr id="4" name="Rectangle 3">
            <a:extLst>
              <a:ext uri="{FF2B5EF4-FFF2-40B4-BE49-F238E27FC236}">
                <a16:creationId xmlns:a16="http://schemas.microsoft.com/office/drawing/2014/main" id="{0E8C9F84-05D8-4CB0-9CD0-058674421CA3}"/>
              </a:ext>
            </a:extLst>
          </p:cNvPr>
          <p:cNvSpPr/>
          <p:nvPr/>
        </p:nvSpPr>
        <p:spPr>
          <a:xfrm>
            <a:off x="1999488" y="6356441"/>
            <a:ext cx="6912864" cy="400110"/>
          </a:xfrm>
          <a:prstGeom prst="rect">
            <a:avLst/>
          </a:prstGeom>
        </p:spPr>
        <p:txBody>
          <a:bodyPr wrap="square">
            <a:spAutoFit/>
          </a:bodyPr>
          <a:lstStyle/>
          <a:p>
            <a:r>
              <a:rPr lang="en-US" sz="1000" dirty="0">
                <a:hlinkClick r:id="rId3"/>
              </a:rPr>
              <a:t>https://money.usnews.com/investing/financial-advisors/articles/does-the-4-withdrawal-rule-still-apply-to-todays-retirees</a:t>
            </a:r>
            <a:r>
              <a:rPr lang="en-US" sz="1000" dirty="0"/>
              <a:t> May 13, 2020</a:t>
            </a:r>
          </a:p>
        </p:txBody>
      </p:sp>
      <p:pic>
        <p:nvPicPr>
          <p:cNvPr id="8" name="Picture 7">
            <a:extLst>
              <a:ext uri="{FF2B5EF4-FFF2-40B4-BE49-F238E27FC236}">
                <a16:creationId xmlns:a16="http://schemas.microsoft.com/office/drawing/2014/main" id="{C4380628-0660-4F22-A8F0-C6973DFDCD18}"/>
              </a:ext>
            </a:extLst>
          </p:cNvPr>
          <p:cNvPicPr>
            <a:picLocks noChangeAspect="1"/>
          </p:cNvPicPr>
          <p:nvPr/>
        </p:nvPicPr>
        <p:blipFill>
          <a:blip r:embed="rId4"/>
          <a:stretch>
            <a:fillRect/>
          </a:stretch>
        </p:blipFill>
        <p:spPr>
          <a:xfrm>
            <a:off x="303851" y="1458146"/>
            <a:ext cx="5365429" cy="4541299"/>
          </a:xfrm>
          <a:prstGeom prst="rect">
            <a:avLst/>
          </a:prstGeom>
        </p:spPr>
      </p:pic>
    </p:spTree>
    <p:extLst>
      <p:ext uri="{BB962C8B-B14F-4D97-AF65-F5344CB8AC3E}">
        <p14:creationId xmlns:p14="http://schemas.microsoft.com/office/powerpoint/2010/main" val="9590229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0FED2-C10F-49AD-A95D-B1CD4A37E611}"/>
              </a:ext>
            </a:extLst>
          </p:cNvPr>
          <p:cNvSpPr>
            <a:spLocks noGrp="1"/>
          </p:cNvSpPr>
          <p:nvPr>
            <p:ph type="title"/>
          </p:nvPr>
        </p:nvSpPr>
        <p:spPr/>
        <p:txBody>
          <a:bodyPr/>
          <a:lstStyle/>
          <a:p>
            <a:r>
              <a:rPr lang="en-US" dirty="0"/>
              <a:t>Does the 4% Withdrawal Rule Still Apply?</a:t>
            </a:r>
          </a:p>
        </p:txBody>
      </p:sp>
      <p:pic>
        <p:nvPicPr>
          <p:cNvPr id="6" name="Picture 5">
            <a:extLst>
              <a:ext uri="{FF2B5EF4-FFF2-40B4-BE49-F238E27FC236}">
                <a16:creationId xmlns:a16="http://schemas.microsoft.com/office/drawing/2014/main" id="{4C4E9A7B-64F5-47A6-A08D-826DD51725A4}"/>
              </a:ext>
            </a:extLst>
          </p:cNvPr>
          <p:cNvPicPr>
            <a:picLocks noChangeAspect="1"/>
          </p:cNvPicPr>
          <p:nvPr/>
        </p:nvPicPr>
        <p:blipFill>
          <a:blip r:embed="rId2"/>
          <a:stretch>
            <a:fillRect/>
          </a:stretch>
        </p:blipFill>
        <p:spPr>
          <a:xfrm>
            <a:off x="6252959" y="1448820"/>
            <a:ext cx="4641986" cy="4975437"/>
          </a:xfrm>
          <a:prstGeom prst="rect">
            <a:avLst/>
          </a:prstGeom>
        </p:spPr>
      </p:pic>
      <p:pic>
        <p:nvPicPr>
          <p:cNvPr id="9" name="Content Placeholder 8">
            <a:extLst>
              <a:ext uri="{FF2B5EF4-FFF2-40B4-BE49-F238E27FC236}">
                <a16:creationId xmlns:a16="http://schemas.microsoft.com/office/drawing/2014/main" id="{E1040C15-35C2-4E2D-A2D9-95401EC8985E}"/>
              </a:ext>
            </a:extLst>
          </p:cNvPr>
          <p:cNvPicPr>
            <a:picLocks noGrp="1" noChangeAspect="1"/>
          </p:cNvPicPr>
          <p:nvPr>
            <p:ph idx="1"/>
          </p:nvPr>
        </p:nvPicPr>
        <p:blipFill>
          <a:blip r:embed="rId3"/>
          <a:stretch>
            <a:fillRect/>
          </a:stretch>
        </p:blipFill>
        <p:spPr>
          <a:xfrm>
            <a:off x="540647" y="1448820"/>
            <a:ext cx="4972050" cy="1733550"/>
          </a:xfrm>
          <a:prstGeom prst="rect">
            <a:avLst/>
          </a:prstGeom>
        </p:spPr>
      </p:pic>
      <p:pic>
        <p:nvPicPr>
          <p:cNvPr id="10" name="Picture 9">
            <a:extLst>
              <a:ext uri="{FF2B5EF4-FFF2-40B4-BE49-F238E27FC236}">
                <a16:creationId xmlns:a16="http://schemas.microsoft.com/office/drawing/2014/main" id="{C791D02F-1A68-4B6F-B497-27DA42943C27}"/>
              </a:ext>
            </a:extLst>
          </p:cNvPr>
          <p:cNvPicPr>
            <a:picLocks noChangeAspect="1"/>
          </p:cNvPicPr>
          <p:nvPr/>
        </p:nvPicPr>
        <p:blipFill>
          <a:blip r:embed="rId4"/>
          <a:stretch>
            <a:fillRect/>
          </a:stretch>
        </p:blipFill>
        <p:spPr>
          <a:xfrm>
            <a:off x="540647" y="3429000"/>
            <a:ext cx="4829175" cy="3076575"/>
          </a:xfrm>
          <a:prstGeom prst="rect">
            <a:avLst/>
          </a:prstGeom>
        </p:spPr>
      </p:pic>
      <p:sp>
        <p:nvSpPr>
          <p:cNvPr id="11" name="Rectangle 10">
            <a:extLst>
              <a:ext uri="{FF2B5EF4-FFF2-40B4-BE49-F238E27FC236}">
                <a16:creationId xmlns:a16="http://schemas.microsoft.com/office/drawing/2014/main" id="{F3BCC133-163A-405B-9F7A-1BF0B42D2466}"/>
              </a:ext>
            </a:extLst>
          </p:cNvPr>
          <p:cNvSpPr/>
          <p:nvPr/>
        </p:nvSpPr>
        <p:spPr>
          <a:xfrm>
            <a:off x="2796527" y="6525006"/>
            <a:ext cx="6912864" cy="400110"/>
          </a:xfrm>
          <a:prstGeom prst="rect">
            <a:avLst/>
          </a:prstGeom>
        </p:spPr>
        <p:txBody>
          <a:bodyPr wrap="square">
            <a:spAutoFit/>
          </a:bodyPr>
          <a:lstStyle/>
          <a:p>
            <a:r>
              <a:rPr lang="en-US" sz="1000" dirty="0">
                <a:hlinkClick r:id="rId5"/>
              </a:rPr>
              <a:t>https://money.usnews.com/investing/financial-advisors/articles/does-the-4-withdrawal-rule-still-apply-to-todays-retirees</a:t>
            </a:r>
            <a:r>
              <a:rPr lang="en-US" sz="1000" dirty="0"/>
              <a:t> May 13, 2020</a:t>
            </a:r>
          </a:p>
        </p:txBody>
      </p:sp>
    </p:spTree>
    <p:extLst>
      <p:ext uri="{BB962C8B-B14F-4D97-AF65-F5344CB8AC3E}">
        <p14:creationId xmlns:p14="http://schemas.microsoft.com/office/powerpoint/2010/main" val="4754827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F6A27-0B8E-488D-9E95-8BF645A1875D}"/>
              </a:ext>
            </a:extLst>
          </p:cNvPr>
          <p:cNvSpPr>
            <a:spLocks noGrp="1"/>
          </p:cNvSpPr>
          <p:nvPr>
            <p:ph type="title"/>
          </p:nvPr>
        </p:nvSpPr>
        <p:spPr/>
        <p:txBody>
          <a:bodyPr/>
          <a:lstStyle/>
          <a:p>
            <a:r>
              <a:rPr lang="en-US" dirty="0"/>
              <a:t>Dr. Wade Pfau</a:t>
            </a:r>
          </a:p>
        </p:txBody>
      </p:sp>
      <p:pic>
        <p:nvPicPr>
          <p:cNvPr id="5" name="Content Placeholder 4">
            <a:extLst>
              <a:ext uri="{FF2B5EF4-FFF2-40B4-BE49-F238E27FC236}">
                <a16:creationId xmlns:a16="http://schemas.microsoft.com/office/drawing/2014/main" id="{E2C4E999-5629-48DA-8E1D-124B5EEE23B9}"/>
              </a:ext>
            </a:extLst>
          </p:cNvPr>
          <p:cNvPicPr>
            <a:picLocks noGrp="1" noChangeAspect="1"/>
          </p:cNvPicPr>
          <p:nvPr>
            <p:ph idx="1"/>
          </p:nvPr>
        </p:nvPicPr>
        <p:blipFill>
          <a:blip r:embed="rId3"/>
          <a:stretch>
            <a:fillRect/>
          </a:stretch>
        </p:blipFill>
        <p:spPr>
          <a:xfrm>
            <a:off x="1767006" y="1642745"/>
            <a:ext cx="6951107" cy="4351338"/>
          </a:xfrm>
          <a:prstGeom prst="rect">
            <a:avLst/>
          </a:prstGeom>
        </p:spPr>
      </p:pic>
      <p:sp>
        <p:nvSpPr>
          <p:cNvPr id="4" name="Rectangle 3">
            <a:extLst>
              <a:ext uri="{FF2B5EF4-FFF2-40B4-BE49-F238E27FC236}">
                <a16:creationId xmlns:a16="http://schemas.microsoft.com/office/drawing/2014/main" id="{AD4423EE-B110-464C-9719-DD56E85B7E54}"/>
              </a:ext>
            </a:extLst>
          </p:cNvPr>
          <p:cNvSpPr/>
          <p:nvPr/>
        </p:nvSpPr>
        <p:spPr>
          <a:xfrm>
            <a:off x="3567151" y="6170216"/>
            <a:ext cx="3570273" cy="369332"/>
          </a:xfrm>
          <a:prstGeom prst="rect">
            <a:avLst/>
          </a:prstGeom>
        </p:spPr>
        <p:txBody>
          <a:bodyPr wrap="none">
            <a:spAutoFit/>
          </a:bodyPr>
          <a:lstStyle/>
          <a:p>
            <a:r>
              <a:rPr lang="en-US" dirty="0">
                <a:hlinkClick r:id="rId4"/>
              </a:rPr>
              <a:t>https://retirementresearcher.com/</a:t>
            </a:r>
            <a:endParaRPr lang="en-US" dirty="0"/>
          </a:p>
        </p:txBody>
      </p:sp>
    </p:spTree>
    <p:extLst>
      <p:ext uri="{BB962C8B-B14F-4D97-AF65-F5344CB8AC3E}">
        <p14:creationId xmlns:p14="http://schemas.microsoft.com/office/powerpoint/2010/main" val="24048600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C5A91-77E2-4BBA-B4E6-04FFD963766C}"/>
              </a:ext>
            </a:extLst>
          </p:cNvPr>
          <p:cNvSpPr>
            <a:spLocks noGrp="1"/>
          </p:cNvSpPr>
          <p:nvPr>
            <p:ph type="title"/>
          </p:nvPr>
        </p:nvSpPr>
        <p:spPr/>
        <p:txBody>
          <a:bodyPr/>
          <a:lstStyle/>
          <a:p>
            <a:r>
              <a:rPr lang="en-US" dirty="0"/>
              <a:t>Credible Resource &amp; American Economist</a:t>
            </a:r>
          </a:p>
        </p:txBody>
      </p:sp>
      <p:pic>
        <p:nvPicPr>
          <p:cNvPr id="1026" name="Picture 2" descr="Indexed Accumulation — Highland Capital Brokerage Partnerships">
            <a:extLst>
              <a:ext uri="{FF2B5EF4-FFF2-40B4-BE49-F238E27FC236}">
                <a16:creationId xmlns:a16="http://schemas.microsoft.com/office/drawing/2014/main" id="{EBDA1E29-7B26-405B-BBAC-40F13241C3E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0" y="1376667"/>
            <a:ext cx="2801177" cy="28011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dexed Accumulation — Highland Capital Brokerage Partnerships">
            <a:extLst>
              <a:ext uri="{FF2B5EF4-FFF2-40B4-BE49-F238E27FC236}">
                <a16:creationId xmlns:a16="http://schemas.microsoft.com/office/drawing/2014/main" id="{6CCF1F71-6DAC-4860-A12B-B2F6894667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5992" y="1376666"/>
            <a:ext cx="2801178" cy="28011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AC11400-5710-49EA-944D-B1760E8D4010}"/>
              </a:ext>
            </a:extLst>
          </p:cNvPr>
          <p:cNvSpPr/>
          <p:nvPr/>
        </p:nvSpPr>
        <p:spPr>
          <a:xfrm>
            <a:off x="6651764" y="4835003"/>
            <a:ext cx="4326834" cy="646331"/>
          </a:xfrm>
          <a:prstGeom prst="rect">
            <a:avLst/>
          </a:prstGeom>
        </p:spPr>
        <p:txBody>
          <a:bodyPr wrap="square">
            <a:spAutoFit/>
          </a:bodyPr>
          <a:lstStyle/>
          <a:p>
            <a:r>
              <a:rPr lang="en-US" dirty="0"/>
              <a:t>Robert Shiller has been awarded the 2013 Nobel Prize in Economic Sciences. </a:t>
            </a:r>
          </a:p>
        </p:txBody>
      </p:sp>
      <p:sp>
        <p:nvSpPr>
          <p:cNvPr id="5" name="Rectangle 4">
            <a:extLst>
              <a:ext uri="{FF2B5EF4-FFF2-40B4-BE49-F238E27FC236}">
                <a16:creationId xmlns:a16="http://schemas.microsoft.com/office/drawing/2014/main" id="{FA663E59-CB54-47BE-A007-3ECD0948A656}"/>
              </a:ext>
            </a:extLst>
          </p:cNvPr>
          <p:cNvSpPr/>
          <p:nvPr/>
        </p:nvSpPr>
        <p:spPr>
          <a:xfrm>
            <a:off x="868844" y="4448479"/>
            <a:ext cx="4816337" cy="1754326"/>
          </a:xfrm>
          <a:prstGeom prst="rect">
            <a:avLst/>
          </a:prstGeom>
        </p:spPr>
        <p:txBody>
          <a:bodyPr wrap="square">
            <a:spAutoFit/>
          </a:bodyPr>
          <a:lstStyle/>
          <a:p>
            <a:r>
              <a:rPr lang="en-US" dirty="0"/>
              <a:t>Roger Ibbotson won the Markowitz Award Prize for 2015 Best Article in Journal of Investment Management selected by Nobel Prize Winners Harry M. Markowitz, Robert C. Merton, Myron S. Scholes &amp; William F. Sharpe</a:t>
            </a:r>
          </a:p>
        </p:txBody>
      </p:sp>
    </p:spTree>
    <p:extLst>
      <p:ext uri="{BB962C8B-B14F-4D97-AF65-F5344CB8AC3E}">
        <p14:creationId xmlns:p14="http://schemas.microsoft.com/office/powerpoint/2010/main" val="1381847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AE032-CE34-4D4A-9668-F095B96D65FA}"/>
              </a:ext>
            </a:extLst>
          </p:cNvPr>
          <p:cNvSpPr>
            <a:spLocks noGrp="1"/>
          </p:cNvSpPr>
          <p:nvPr>
            <p:ph type="title"/>
          </p:nvPr>
        </p:nvSpPr>
        <p:spPr/>
        <p:txBody>
          <a:bodyPr/>
          <a:lstStyle/>
          <a:p>
            <a:r>
              <a:rPr lang="en-US" dirty="0"/>
              <a:t>Ibbotson White Paper</a:t>
            </a:r>
          </a:p>
        </p:txBody>
      </p:sp>
      <p:pic>
        <p:nvPicPr>
          <p:cNvPr id="4" name="Content Placeholder 3">
            <a:extLst>
              <a:ext uri="{FF2B5EF4-FFF2-40B4-BE49-F238E27FC236}">
                <a16:creationId xmlns:a16="http://schemas.microsoft.com/office/drawing/2014/main" id="{98FD77ED-6798-40EE-B485-36D92EFCB59E}"/>
              </a:ext>
            </a:extLst>
          </p:cNvPr>
          <p:cNvPicPr>
            <a:picLocks noGrp="1" noChangeAspect="1"/>
          </p:cNvPicPr>
          <p:nvPr>
            <p:ph idx="1"/>
          </p:nvPr>
        </p:nvPicPr>
        <p:blipFill>
          <a:blip r:embed="rId2"/>
          <a:stretch>
            <a:fillRect/>
          </a:stretch>
        </p:blipFill>
        <p:spPr>
          <a:xfrm>
            <a:off x="146566" y="1760225"/>
            <a:ext cx="5949434" cy="4351338"/>
          </a:xfrm>
          <a:prstGeom prst="rect">
            <a:avLst/>
          </a:prstGeom>
        </p:spPr>
      </p:pic>
      <p:pic>
        <p:nvPicPr>
          <p:cNvPr id="5" name="Picture 4">
            <a:extLst>
              <a:ext uri="{FF2B5EF4-FFF2-40B4-BE49-F238E27FC236}">
                <a16:creationId xmlns:a16="http://schemas.microsoft.com/office/drawing/2014/main" id="{574EB7CE-498D-4F99-9342-2A700F387B1A}"/>
              </a:ext>
            </a:extLst>
          </p:cNvPr>
          <p:cNvPicPr>
            <a:picLocks noChangeAspect="1"/>
          </p:cNvPicPr>
          <p:nvPr/>
        </p:nvPicPr>
        <p:blipFill>
          <a:blip r:embed="rId3"/>
          <a:stretch>
            <a:fillRect/>
          </a:stretch>
        </p:blipFill>
        <p:spPr>
          <a:xfrm>
            <a:off x="6349283" y="3935894"/>
            <a:ext cx="5552336" cy="2360337"/>
          </a:xfrm>
          <a:prstGeom prst="rect">
            <a:avLst/>
          </a:prstGeom>
        </p:spPr>
      </p:pic>
      <p:pic>
        <p:nvPicPr>
          <p:cNvPr id="6" name="Content Placeholder 3">
            <a:extLst>
              <a:ext uri="{FF2B5EF4-FFF2-40B4-BE49-F238E27FC236}">
                <a16:creationId xmlns:a16="http://schemas.microsoft.com/office/drawing/2014/main" id="{7430A0B2-7A2A-4D08-8EA3-E532A857168C}"/>
              </a:ext>
            </a:extLst>
          </p:cNvPr>
          <p:cNvPicPr>
            <a:picLocks noChangeAspect="1"/>
          </p:cNvPicPr>
          <p:nvPr/>
        </p:nvPicPr>
        <p:blipFill>
          <a:blip r:embed="rId4"/>
          <a:stretch>
            <a:fillRect/>
          </a:stretch>
        </p:blipFill>
        <p:spPr>
          <a:xfrm>
            <a:off x="7123042" y="1225463"/>
            <a:ext cx="3580748" cy="2203537"/>
          </a:xfrm>
          <a:prstGeom prst="rect">
            <a:avLst/>
          </a:prstGeom>
        </p:spPr>
      </p:pic>
    </p:spTree>
    <p:extLst>
      <p:ext uri="{BB962C8B-B14F-4D97-AF65-F5344CB8AC3E}">
        <p14:creationId xmlns:p14="http://schemas.microsoft.com/office/powerpoint/2010/main" val="1413377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6DB31-28A3-4BCE-8E0C-AB38C81DA88B}"/>
              </a:ext>
            </a:extLst>
          </p:cNvPr>
          <p:cNvSpPr>
            <a:spLocks noGrp="1"/>
          </p:cNvSpPr>
          <p:nvPr>
            <p:ph type="title"/>
          </p:nvPr>
        </p:nvSpPr>
        <p:spPr/>
        <p:txBody>
          <a:bodyPr/>
          <a:lstStyle/>
          <a:p>
            <a:r>
              <a:rPr lang="en-US" dirty="0"/>
              <a:t>Mr. &amp; Mrs. Clark</a:t>
            </a:r>
          </a:p>
        </p:txBody>
      </p:sp>
      <p:sp>
        <p:nvSpPr>
          <p:cNvPr id="3" name="Content Placeholder 2">
            <a:extLst>
              <a:ext uri="{FF2B5EF4-FFF2-40B4-BE49-F238E27FC236}">
                <a16:creationId xmlns:a16="http://schemas.microsoft.com/office/drawing/2014/main" id="{46D1662E-79B3-49C0-958B-0580AF84E678}"/>
              </a:ext>
            </a:extLst>
          </p:cNvPr>
          <p:cNvSpPr>
            <a:spLocks noGrp="1"/>
          </p:cNvSpPr>
          <p:nvPr>
            <p:ph idx="1"/>
          </p:nvPr>
        </p:nvSpPr>
        <p:spPr/>
        <p:txBody>
          <a:bodyPr/>
          <a:lstStyle/>
          <a:p>
            <a:r>
              <a:rPr lang="en-US" dirty="0"/>
              <a:t>Mr. Clark is 65 &amp; Mrs. Clark is 54</a:t>
            </a:r>
          </a:p>
          <a:p>
            <a:r>
              <a:rPr lang="en-US" dirty="0"/>
              <a:t>Currently they are pulling </a:t>
            </a:r>
            <a:r>
              <a:rPr lang="en-US"/>
              <a:t>4</a:t>
            </a:r>
            <a:r>
              <a:rPr lang="en-US" smtClean="0"/>
              <a:t>% ($12K) </a:t>
            </a:r>
            <a:r>
              <a:rPr lang="en-US"/>
              <a:t>from their </a:t>
            </a:r>
            <a:r>
              <a:rPr lang="en-US" dirty="0"/>
              <a:t>$300K bond fund</a:t>
            </a:r>
          </a:p>
          <a:p>
            <a:r>
              <a:rPr lang="en-US" dirty="0"/>
              <a:t>Main concerns with this asset for the Clarks are:</a:t>
            </a:r>
          </a:p>
          <a:p>
            <a:pPr lvl="1"/>
            <a:r>
              <a:rPr lang="en-US" dirty="0"/>
              <a:t>Reduce market risk</a:t>
            </a:r>
          </a:p>
          <a:p>
            <a:pPr lvl="1"/>
            <a:r>
              <a:rPr lang="en-US" dirty="0"/>
              <a:t>Reduce fees on the asset</a:t>
            </a:r>
          </a:p>
          <a:p>
            <a:pPr lvl="1"/>
            <a:r>
              <a:rPr lang="en-US" dirty="0"/>
              <a:t>Still receive cash flow without the risk of outliving their money</a:t>
            </a:r>
          </a:p>
        </p:txBody>
      </p:sp>
    </p:spTree>
    <p:extLst>
      <p:ext uri="{BB962C8B-B14F-4D97-AF65-F5344CB8AC3E}">
        <p14:creationId xmlns:p14="http://schemas.microsoft.com/office/powerpoint/2010/main" val="3757493435"/>
      </p:ext>
    </p:extLst>
  </p:cSld>
  <p:clrMapOvr>
    <a:masterClrMapping/>
  </p:clrMapOvr>
</p:sld>
</file>

<file path=ppt/theme/theme1.xml><?xml version="1.0" encoding="utf-8"?>
<a:theme xmlns:a="http://schemas.openxmlformats.org/drawingml/2006/main" name="Insurmark Theme 2019">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surmark Theme 2019" id="{ABE0CB0B-89BE-48A9-8A20-AC8177786C45}" vid="{7FA52A53-26F7-43AB-8B3A-B37952CCC51F}"/>
    </a:ext>
  </a:extLst>
</a:theme>
</file>

<file path=ppt/theme/theme2.xml><?xml version="1.0" encoding="utf-8"?>
<a:theme xmlns:a="http://schemas.openxmlformats.org/drawingml/2006/main" name="1_Insurmark Theme 2019">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surmark Theme 2019" id="{ABE0CB0B-89BE-48A9-8A20-AC8177786C45}" vid="{7FA52A53-26F7-43AB-8B3A-B37952CCC51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332</TotalTime>
  <Words>271</Words>
  <Application>Microsoft Office PowerPoint</Application>
  <PresentationFormat>Widescreen</PresentationFormat>
  <Paragraphs>41</Paragraphs>
  <Slides>14</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Calibri</vt:lpstr>
      <vt:lpstr>DIN Alternate</vt:lpstr>
      <vt:lpstr>Helvetica Light</vt:lpstr>
      <vt:lpstr>Univers Condensed</vt:lpstr>
      <vt:lpstr>Insurmark Theme 2019</vt:lpstr>
      <vt:lpstr>1_Insurmark Theme 2019</vt:lpstr>
      <vt:lpstr> </vt:lpstr>
      <vt:lpstr>Sound Familiar?</vt:lpstr>
      <vt:lpstr>What Is the 60/40 Portfolio (And Should You Have One)?</vt:lpstr>
      <vt:lpstr>Does the 4% Withdrawal Rule Still Apply?</vt:lpstr>
      <vt:lpstr>Does the 4% Withdrawal Rule Still Apply?</vt:lpstr>
      <vt:lpstr>Dr. Wade Pfau</vt:lpstr>
      <vt:lpstr>Credible Resource &amp; American Economist</vt:lpstr>
      <vt:lpstr>Ibbotson White Paper</vt:lpstr>
      <vt:lpstr>Mr. &amp; Mrs. Clark</vt:lpstr>
      <vt:lpstr>When Interest rates rise, think Annuities!</vt:lpstr>
      <vt:lpstr>Athene Agility </vt:lpstr>
      <vt:lpstr>Bond Alternative</vt:lpstr>
      <vt:lpstr>Agility Strategies</vt:lpstr>
      <vt:lpstr>FOR AGENT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Jeremy Houser</dc:creator>
  <cp:lastModifiedBy>Jeremy Houser</cp:lastModifiedBy>
  <cp:revision>17</cp:revision>
  <dcterms:created xsi:type="dcterms:W3CDTF">2020-05-01T23:11:10Z</dcterms:created>
  <dcterms:modified xsi:type="dcterms:W3CDTF">2020-05-14T20:53:31Z</dcterms:modified>
</cp:coreProperties>
</file>